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1" r:id="rId1"/>
    <p:sldMasterId id="2147483653" r:id="rId2"/>
  </p:sldMasterIdLst>
  <p:notesMasterIdLst>
    <p:notesMasterId r:id="rId50"/>
  </p:notesMasterIdLst>
  <p:handoutMasterIdLst>
    <p:handoutMasterId r:id="rId51"/>
  </p:handoutMasterIdLst>
  <p:sldIdLst>
    <p:sldId id="500" r:id="rId3"/>
    <p:sldId id="499" r:id="rId4"/>
    <p:sldId id="514" r:id="rId5"/>
    <p:sldId id="501" r:id="rId6"/>
    <p:sldId id="520" r:id="rId7"/>
    <p:sldId id="526" r:id="rId8"/>
    <p:sldId id="545" r:id="rId9"/>
    <p:sldId id="546" r:id="rId10"/>
    <p:sldId id="502" r:id="rId11"/>
    <p:sldId id="527" r:id="rId12"/>
    <p:sldId id="521" r:id="rId13"/>
    <p:sldId id="503" r:id="rId14"/>
    <p:sldId id="504" r:id="rId15"/>
    <p:sldId id="505" r:id="rId16"/>
    <p:sldId id="506" r:id="rId17"/>
    <p:sldId id="522" r:id="rId18"/>
    <p:sldId id="533" r:id="rId19"/>
    <p:sldId id="534" r:id="rId20"/>
    <p:sldId id="535" r:id="rId21"/>
    <p:sldId id="507" r:id="rId22"/>
    <p:sldId id="523" r:id="rId23"/>
    <p:sldId id="536" r:id="rId24"/>
    <p:sldId id="508" r:id="rId25"/>
    <p:sldId id="524" r:id="rId26"/>
    <p:sldId id="537" r:id="rId27"/>
    <p:sldId id="538" r:id="rId28"/>
    <p:sldId id="539" r:id="rId29"/>
    <p:sldId id="525" r:id="rId30"/>
    <p:sldId id="528" r:id="rId31"/>
    <p:sldId id="515" r:id="rId32"/>
    <p:sldId id="509" r:id="rId33"/>
    <p:sldId id="510" r:id="rId34"/>
    <p:sldId id="531" r:id="rId35"/>
    <p:sldId id="511" r:id="rId36"/>
    <p:sldId id="530" r:id="rId37"/>
    <p:sldId id="512" r:id="rId38"/>
    <p:sldId id="513" r:id="rId39"/>
    <p:sldId id="529" r:id="rId40"/>
    <p:sldId id="540" r:id="rId41"/>
    <p:sldId id="516" r:id="rId42"/>
    <p:sldId id="544" r:id="rId43"/>
    <p:sldId id="517" r:id="rId44"/>
    <p:sldId id="532" r:id="rId45"/>
    <p:sldId id="541" r:id="rId46"/>
    <p:sldId id="542" r:id="rId47"/>
    <p:sldId id="543" r:id="rId48"/>
    <p:sldId id="472" r:id="rId49"/>
  </p:sldIdLst>
  <p:sldSz cx="9144000" cy="6858000" type="screen4x3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</p:showPr>
  <p:clrMru>
    <a:srgbClr val="D3D8DA"/>
    <a:srgbClr val="FF931D"/>
    <a:srgbClr val="60BFE8"/>
    <a:srgbClr val="636298"/>
    <a:srgbClr val="F6F4E5"/>
    <a:srgbClr val="DCF0F5"/>
    <a:srgbClr val="FFFFFF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26507" autoAdjust="0"/>
    <p:restoredTop sz="98532" autoAdjust="0"/>
  </p:normalViewPr>
  <p:slideViewPr>
    <p:cSldViewPr>
      <p:cViewPr varScale="1">
        <p:scale>
          <a:sx n="101" d="100"/>
          <a:sy n="101" d="100"/>
        </p:scale>
        <p:origin x="-10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6313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DCA15628-5AD5-497A-81C8-4F91787567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 altLang="zh-C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 altLang="zh-CN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zh-CN" noProof="0" smtClean="0"/>
              <a:t>Muokkaa tekstin perustyylejä napsauttamalla</a:t>
            </a:r>
          </a:p>
          <a:p>
            <a:pPr lvl="1"/>
            <a:r>
              <a:rPr lang="fi-FI" altLang="zh-CN" noProof="0" smtClean="0"/>
              <a:t>toinen taso</a:t>
            </a:r>
          </a:p>
          <a:p>
            <a:pPr lvl="2"/>
            <a:r>
              <a:rPr lang="fi-FI" altLang="zh-CN" noProof="0" smtClean="0"/>
              <a:t>kolmas taso</a:t>
            </a:r>
          </a:p>
          <a:p>
            <a:pPr lvl="3"/>
            <a:r>
              <a:rPr lang="fi-FI" altLang="zh-CN" noProof="0" smtClean="0"/>
              <a:t>neljäs taso</a:t>
            </a:r>
          </a:p>
          <a:p>
            <a:pPr lvl="4"/>
            <a:r>
              <a:rPr lang="fi-FI" altLang="zh-CN" noProof="0" smtClean="0"/>
              <a:t>viides taso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 altLang="zh-CN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0E2E290-EE4D-41CD-BD68-18890D5D265D}" type="slidenum">
              <a:rPr lang="fi-FI" altLang="zh-CN"/>
              <a:pPr>
                <a:defRPr/>
              </a:pPr>
              <a:t>‹#›</a:t>
            </a:fld>
            <a:endParaRPr lang="fi-FI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94AD7-E1F8-40A8-A585-6DFF1B4E0403}" type="slidenum">
              <a:rPr lang="fi-FI" altLang="zh-CN"/>
              <a:pPr/>
              <a:t>47</a:t>
            </a:fld>
            <a:endParaRPr lang="fi-FI" altLang="zh-CN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ar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6143625"/>
            <a:ext cx="1895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412875"/>
            <a:ext cx="8642350" cy="2016125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429000"/>
            <a:ext cx="8642350" cy="1081088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altLang="zh-CN" smtClean="0"/>
              <a:t>Click to edit Master subtitle style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 b="1"/>
            </a:lvl1pPr>
          </a:lstStyle>
          <a:p>
            <a:pPr>
              <a:defRPr/>
            </a:pPr>
            <a:fld id="{D04A472F-2D7E-45EE-9F68-BAA59042AA54}" type="slidenum">
              <a:rPr lang="en-GB"/>
              <a:pPr>
                <a:defRPr/>
              </a:pPr>
              <a:t>‹#›</a:t>
            </a:fld>
            <a:r>
              <a:rPr lang="en-GB"/>
              <a:t>   </a:t>
            </a:r>
            <a:fld id="{618F0AA3-DD9C-4D7A-82D2-338B7DFCEBF7}" type="datetime4">
              <a:rPr lang="en-GB"/>
              <a:pPr>
                <a:defRPr/>
              </a:pPr>
              <a:t>January 5, 2011</a:t>
            </a:fld>
            <a:r>
              <a:rPr lang="en-GB"/>
              <a:t>   Company Presentation, 1.0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5CEE5-8528-4408-8780-413A55546894}" type="slidenum">
              <a:rPr lang="en-GB"/>
              <a:pPr>
                <a:defRPr/>
              </a:pPr>
              <a:t>‹#›</a:t>
            </a:fld>
            <a:r>
              <a:rPr lang="en-GB"/>
              <a:t>   </a:t>
            </a:r>
            <a:fld id="{43720DD9-7D71-457D-87D6-CF1CEBC04235}" type="datetime4">
              <a:rPr lang="en-GB"/>
              <a:pPr>
                <a:defRPr/>
              </a:pPr>
              <a:t>January 5, 2011</a:t>
            </a:fld>
            <a:r>
              <a:rPr lang="en-GB"/>
              <a:t>   Company Presentation, 1.0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5945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5945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275F-497F-4CDC-8AFB-289CE8FA1B44}" type="slidenum">
              <a:rPr lang="en-GB"/>
              <a:pPr>
                <a:defRPr/>
              </a:pPr>
              <a:t>‹#›</a:t>
            </a:fld>
            <a:r>
              <a:rPr lang="en-GB"/>
              <a:t>   </a:t>
            </a:r>
            <a:fld id="{43720DD9-7D71-457D-87D6-CF1CEBC04235}" type="datetime4">
              <a:rPr lang="en-GB"/>
              <a:pPr>
                <a:defRPr/>
              </a:pPr>
              <a:t>January 5, 2011</a:t>
            </a:fld>
            <a:r>
              <a:rPr lang="en-GB"/>
              <a:t>   Company Presentation, 1.0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ar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275" y="390525"/>
            <a:ext cx="1895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2103438"/>
            <a:ext cx="7485063" cy="1470025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429000"/>
            <a:ext cx="7489825" cy="127158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A1BA7-E3AF-4409-83D2-C6E62A162D18}" type="slidenum">
              <a:rPr lang="fi-FI" altLang="zh-CN"/>
              <a:pPr>
                <a:defRPr/>
              </a:pPr>
              <a:t>‹#›</a:t>
            </a:fld>
            <a:endParaRPr lang="fi-FI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A135-F080-4DA7-9139-B70CC1F58E24}" type="slidenum">
              <a:rPr lang="fi-FI" altLang="zh-CN"/>
              <a:pPr>
                <a:defRPr/>
              </a:pPr>
              <a:t>‹#›</a:t>
            </a:fld>
            <a:endParaRPr lang="fi-FI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4163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8450" y="1341438"/>
            <a:ext cx="34163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70FE-C16E-453D-AE7F-982D95123D3B}" type="slidenum">
              <a:rPr lang="fi-FI" altLang="zh-CN"/>
              <a:pPr>
                <a:defRPr/>
              </a:pPr>
              <a:t>‹#›</a:t>
            </a:fld>
            <a:endParaRPr lang="fi-FI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D3DC-5CB6-4850-9B68-107247CD3208}" type="slidenum">
              <a:rPr lang="fi-FI" altLang="zh-CN"/>
              <a:pPr>
                <a:defRPr/>
              </a:pPr>
              <a:t>‹#›</a:t>
            </a:fld>
            <a:endParaRPr lang="fi-FI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BE7A-72A4-4FF5-9769-2D7913B2578E}" type="slidenum">
              <a:rPr lang="fi-FI" altLang="zh-CN"/>
              <a:pPr>
                <a:defRPr/>
              </a:pPr>
              <a:t>‹#›</a:t>
            </a:fld>
            <a:endParaRPr lang="fi-FI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C4AA-3A3D-407B-9D39-175D8CD2D8F1}" type="slidenum">
              <a:rPr lang="fi-FI" altLang="zh-CN"/>
              <a:pPr>
                <a:defRPr/>
              </a:pPr>
              <a:t>‹#›</a:t>
            </a:fld>
            <a:endParaRPr lang="fi-FI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08E0B-E0DB-494A-BDE0-E758F1976F6E}" type="slidenum">
              <a:rPr lang="fi-FI" altLang="zh-CN"/>
              <a:pPr>
                <a:defRPr/>
              </a:pPr>
              <a:t>‹#›</a:t>
            </a:fld>
            <a:endParaRPr lang="fi-FI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717A1-A9E3-4215-ABAC-A0A9A8F626B8}" type="slidenum">
              <a:rPr lang="en-GB"/>
              <a:pPr>
                <a:defRPr/>
              </a:pPr>
              <a:t>‹#›</a:t>
            </a:fld>
            <a:r>
              <a:rPr lang="en-GB"/>
              <a:t>   </a:t>
            </a:r>
            <a:fld id="{43720DD9-7D71-457D-87D6-CF1CEBC04235}" type="datetime4">
              <a:rPr lang="en-GB"/>
              <a:pPr>
                <a:defRPr/>
              </a:pPr>
              <a:t>January 5, 2011</a:t>
            </a:fld>
            <a:r>
              <a:rPr lang="en-GB"/>
              <a:t>   Company Presentation, 1.0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5A613-9E21-41E4-9A80-6AC83497884A}" type="slidenum">
              <a:rPr lang="fi-FI" altLang="zh-CN"/>
              <a:pPr>
                <a:defRPr/>
              </a:pPr>
              <a:t>‹#›</a:t>
            </a:fld>
            <a:endParaRPr lang="fi-FI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19692-B297-4271-9D82-863D71B5F466}" type="slidenum">
              <a:rPr lang="fi-FI" altLang="zh-CN"/>
              <a:pPr>
                <a:defRPr/>
              </a:pPr>
              <a:t>‹#›</a:t>
            </a:fld>
            <a:endParaRPr lang="fi-FI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78500" y="188913"/>
            <a:ext cx="174625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5086350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350E0-DB8C-4999-9B13-A5581055012A}" type="slidenum">
              <a:rPr lang="fi-FI" altLang="zh-CN"/>
              <a:pPr>
                <a:defRPr/>
              </a:pPr>
              <a:t>‹#›</a:t>
            </a:fld>
            <a:endParaRPr lang="fi-FI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17745-DA77-42FA-AC80-62E7E54B3A2A}" type="slidenum">
              <a:rPr lang="en-GB"/>
              <a:pPr>
                <a:defRPr/>
              </a:pPr>
              <a:t>‹#›</a:t>
            </a:fld>
            <a:r>
              <a:rPr lang="en-GB"/>
              <a:t>   </a:t>
            </a:r>
            <a:fld id="{43720DD9-7D71-457D-87D6-CF1CEBC04235}" type="datetime4">
              <a:rPr lang="en-GB"/>
              <a:pPr>
                <a:defRPr/>
              </a:pPr>
              <a:t>January 5, 2011</a:t>
            </a:fld>
            <a:r>
              <a:rPr lang="en-GB"/>
              <a:t>   Company Presentation, 1.0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19200"/>
            <a:ext cx="42449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449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5DB9-BB61-43DE-A873-412D2B259FAB}" type="slidenum">
              <a:rPr lang="en-GB"/>
              <a:pPr>
                <a:defRPr/>
              </a:pPr>
              <a:t>‹#›</a:t>
            </a:fld>
            <a:r>
              <a:rPr lang="en-GB"/>
              <a:t>   </a:t>
            </a:r>
            <a:fld id="{43720DD9-7D71-457D-87D6-CF1CEBC04235}" type="datetime4">
              <a:rPr lang="en-GB"/>
              <a:pPr>
                <a:defRPr/>
              </a:pPr>
              <a:t>January 5, 2011</a:t>
            </a:fld>
            <a:r>
              <a:rPr lang="en-GB"/>
              <a:t>   Company Presentation, 1.0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97256-B60B-467D-8A06-B88558D580BE}" type="slidenum">
              <a:rPr lang="en-GB"/>
              <a:pPr>
                <a:defRPr/>
              </a:pPr>
              <a:t>‹#›</a:t>
            </a:fld>
            <a:r>
              <a:rPr lang="en-GB"/>
              <a:t>   </a:t>
            </a:r>
            <a:fld id="{43720DD9-7D71-457D-87D6-CF1CEBC04235}" type="datetime4">
              <a:rPr lang="en-GB"/>
              <a:pPr>
                <a:defRPr/>
              </a:pPr>
              <a:t>January 5, 2011</a:t>
            </a:fld>
            <a:r>
              <a:rPr lang="en-GB"/>
              <a:t>   Company Presentation, 1.0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8E06C-E089-43B6-8DCD-AC957057A242}" type="slidenum">
              <a:rPr lang="en-GB"/>
              <a:pPr>
                <a:defRPr/>
              </a:pPr>
              <a:t>‹#›</a:t>
            </a:fld>
            <a:r>
              <a:rPr lang="en-GB"/>
              <a:t>   </a:t>
            </a:r>
            <a:fld id="{43720DD9-7D71-457D-87D6-CF1CEBC04235}" type="datetime4">
              <a:rPr lang="en-GB"/>
              <a:pPr>
                <a:defRPr/>
              </a:pPr>
              <a:t>January 5, 2011</a:t>
            </a:fld>
            <a:r>
              <a:rPr lang="en-GB"/>
              <a:t>   Company Presentation, 1.0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3E576-2F58-485B-8577-7F012CEA57AA}" type="slidenum">
              <a:rPr lang="en-GB"/>
              <a:pPr>
                <a:defRPr/>
              </a:pPr>
              <a:t>‹#›</a:t>
            </a:fld>
            <a:r>
              <a:rPr lang="en-GB"/>
              <a:t>   </a:t>
            </a:r>
            <a:fld id="{43720DD9-7D71-457D-87D6-CF1CEBC04235}" type="datetime4">
              <a:rPr lang="en-GB"/>
              <a:pPr>
                <a:defRPr/>
              </a:pPr>
              <a:t>January 5, 2011</a:t>
            </a:fld>
            <a:r>
              <a:rPr lang="en-GB"/>
              <a:t>   Company Presentation, 1.0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8AFA5-072D-4FAC-B8AF-A915A6F6F3D9}" type="slidenum">
              <a:rPr lang="en-GB"/>
              <a:pPr>
                <a:defRPr/>
              </a:pPr>
              <a:t>‹#›</a:t>
            </a:fld>
            <a:r>
              <a:rPr lang="en-GB"/>
              <a:t>   </a:t>
            </a:r>
            <a:fld id="{43720DD9-7D71-457D-87D6-CF1CEBC04235}" type="datetime4">
              <a:rPr lang="en-GB"/>
              <a:pPr>
                <a:defRPr/>
              </a:pPr>
              <a:t>January 5, 2011</a:t>
            </a:fld>
            <a:r>
              <a:rPr lang="en-GB"/>
              <a:t>   Company Presentation, 1.0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FDD42-9B80-498C-9E54-688E924C3AFD}" type="slidenum">
              <a:rPr lang="en-GB"/>
              <a:pPr>
                <a:defRPr/>
              </a:pPr>
              <a:t>‹#›</a:t>
            </a:fld>
            <a:r>
              <a:rPr lang="en-GB"/>
              <a:t>   </a:t>
            </a:r>
            <a:fld id="{43720DD9-7D71-457D-87D6-CF1CEBC04235}" type="datetime4">
              <a:rPr lang="en-GB"/>
              <a:pPr>
                <a:defRPr/>
              </a:pPr>
              <a:t>January 5, 2011</a:t>
            </a:fld>
            <a:r>
              <a:rPr lang="en-GB"/>
              <a:t>   Company Presentation, 1.0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r_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6143625"/>
            <a:ext cx="1895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GB" altLang="zh-CN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19200"/>
            <a:ext cx="8642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altLang="zh-CN" smtClean="0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6273800"/>
            <a:ext cx="64103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404B4245-61F8-48B9-B82A-8F816D5C85F9}" type="slidenum">
              <a:rPr lang="en-GB"/>
              <a:pPr>
                <a:defRPr/>
              </a:pPr>
              <a:t>‹#›</a:t>
            </a:fld>
            <a:r>
              <a:rPr lang="en-GB"/>
              <a:t>   </a:t>
            </a:r>
            <a:fld id="{43720DD9-7D71-457D-87D6-CF1CEBC04235}" type="datetime4">
              <a:rPr lang="en-GB"/>
              <a:pPr>
                <a:defRPr/>
              </a:pPr>
              <a:t>January 5, 2011</a:t>
            </a:fld>
            <a:r>
              <a:rPr lang="en-GB"/>
              <a:t>   Company Presentation, 1.0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27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27C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27C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27C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27C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27C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27C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27C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27C00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8638" indent="-257175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2pPr>
      <a:lvl3pPr marL="808038" indent="-277813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068388" indent="-258763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</a:defRPr>
      </a:lvl4pPr>
      <a:lvl5pPr marL="1357313" indent="-287338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1814513" indent="-287338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2271713" indent="-287338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2728913" indent="-287338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3186113" indent="-287338" algn="l" rtl="0" eaLnBrk="1" fontAlgn="base" hangingPunct="1">
        <a:spcBef>
          <a:spcPct val="0"/>
        </a:spcBef>
        <a:spcAft>
          <a:spcPct val="20000"/>
        </a:spcAft>
        <a:buClr>
          <a:schemeClr val="tx2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6985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zh-CN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69850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zh-CN" smtClean="0"/>
              <a:t>Click to edit Master text styles</a:t>
            </a:r>
          </a:p>
          <a:p>
            <a:pPr lvl="1"/>
            <a:r>
              <a:rPr lang="fi-FI" altLang="zh-CN" smtClean="0"/>
              <a:t>Second level</a:t>
            </a:r>
          </a:p>
          <a:p>
            <a:pPr lvl="2"/>
            <a:r>
              <a:rPr lang="fi-FI" altLang="zh-CN" smtClean="0"/>
              <a:t>Third level</a:t>
            </a:r>
          </a:p>
          <a:p>
            <a:pPr lvl="3"/>
            <a:r>
              <a:rPr lang="fi-FI" altLang="zh-CN" smtClean="0"/>
              <a:t>Fourth level</a:t>
            </a:r>
          </a:p>
          <a:p>
            <a:pPr lvl="4"/>
            <a:r>
              <a:rPr lang="fi-FI" altLang="zh-CN" smtClean="0"/>
              <a:t>Fifth level</a:t>
            </a:r>
          </a:p>
        </p:txBody>
      </p:sp>
      <p:sp>
        <p:nvSpPr>
          <p:cNvPr id="934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53188"/>
            <a:ext cx="431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latin typeface="Verdana" pitchFamily="34" charset="0"/>
              </a:defRPr>
            </a:lvl1pPr>
          </a:lstStyle>
          <a:p>
            <a:pPr>
              <a:defRPr/>
            </a:pPr>
            <a:fld id="{0BEFFFFC-4929-4A95-915A-D237E09905DA}" type="slidenum">
              <a:rPr lang="fi-FI" altLang="zh-CN"/>
              <a:pPr>
                <a:defRPr/>
              </a:pPr>
              <a:t>‹#›</a:t>
            </a:fld>
            <a:endParaRPr lang="fi-FI" altLang="zh-CN"/>
          </a:p>
        </p:txBody>
      </p:sp>
      <p:pic>
        <p:nvPicPr>
          <p:cNvPr id="2053" name="Picture 7" descr="D:\Bi Weekly Marketing Report\Luxco\symbio_new_logo-blac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27910" y="179343"/>
            <a:ext cx="1870038" cy="46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D:\Bi Weekly Marketing Report\Luxco\taglin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29318"/>
            <a:ext cx="9144000" cy="92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23888" indent="-361950" algn="l" rtl="0" eaLnBrk="0" fontAlgn="base" hangingPunct="0">
        <a:lnSpc>
          <a:spcPct val="125000"/>
        </a:lnSpc>
        <a:spcBef>
          <a:spcPct val="50000"/>
        </a:spcBef>
        <a:spcAft>
          <a:spcPct val="50000"/>
        </a:spcAft>
        <a:buClr>
          <a:schemeClr val="tx2"/>
        </a:buClr>
        <a:buSzPct val="125000"/>
        <a:buChar char="•"/>
        <a:tabLst>
          <a:tab pos="1704975" algn="l"/>
          <a:tab pos="2147888" algn="l"/>
          <a:tab pos="2243138" algn="l"/>
        </a:tabLs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365125" algn="l" rtl="0" eaLnBrk="0" fontAlgn="base" hangingPunct="0">
        <a:lnSpc>
          <a:spcPct val="125000"/>
        </a:lnSpc>
        <a:spcBef>
          <a:spcPct val="25000"/>
        </a:spcBef>
        <a:spcAft>
          <a:spcPct val="50000"/>
        </a:spcAft>
        <a:buClr>
          <a:schemeClr val="tx1"/>
        </a:buClr>
        <a:buSzPct val="110000"/>
        <a:buChar char="•"/>
        <a:tabLst>
          <a:tab pos="1704975" algn="l"/>
          <a:tab pos="2147888" algn="l"/>
          <a:tab pos="2243138" algn="l"/>
        </a:tabLst>
        <a:defRPr>
          <a:solidFill>
            <a:schemeClr val="tx1"/>
          </a:solidFill>
          <a:latin typeface="+mn-lt"/>
          <a:cs typeface="+mn-cs"/>
        </a:defRPr>
      </a:lvl2pPr>
      <a:lvl3pPr marL="1797050" indent="-276225" algn="l" rtl="0" eaLnBrk="0" fontAlgn="base" hangingPunct="0">
        <a:lnSpc>
          <a:spcPct val="125000"/>
        </a:lnSpc>
        <a:spcBef>
          <a:spcPct val="25000"/>
        </a:spcBef>
        <a:spcAft>
          <a:spcPct val="50000"/>
        </a:spcAft>
        <a:buClr>
          <a:schemeClr val="tx2"/>
        </a:buClr>
        <a:buSzPct val="110000"/>
        <a:buChar char="•"/>
        <a:tabLst>
          <a:tab pos="1704975" algn="l"/>
          <a:tab pos="2147888" algn="l"/>
          <a:tab pos="2243138" algn="l"/>
        </a:tabLst>
        <a:defRPr sz="1400">
          <a:solidFill>
            <a:schemeClr val="tx1"/>
          </a:solidFill>
          <a:latin typeface="+mn-lt"/>
          <a:cs typeface="+mn-cs"/>
        </a:defRPr>
      </a:lvl3pPr>
      <a:lvl4pPr marL="2243138" indent="-180975" algn="l" rtl="0" eaLnBrk="0" fontAlgn="base" hangingPunct="0">
        <a:lnSpc>
          <a:spcPct val="125000"/>
        </a:lnSpc>
        <a:spcBef>
          <a:spcPct val="20000"/>
        </a:spcBef>
        <a:spcAft>
          <a:spcPct val="50000"/>
        </a:spcAft>
        <a:buSzPct val="120000"/>
        <a:buFont typeface="Verdana" pitchFamily="34" charset="0"/>
        <a:buChar char="-"/>
        <a:tabLst>
          <a:tab pos="1704975" algn="l"/>
          <a:tab pos="2147888" algn="l"/>
          <a:tab pos="2243138" algn="l"/>
        </a:tabLst>
        <a:defRPr sz="1200">
          <a:solidFill>
            <a:schemeClr val="tx1"/>
          </a:solidFill>
          <a:latin typeface="+mn-lt"/>
          <a:cs typeface="+mn-cs"/>
        </a:defRPr>
      </a:lvl4pPr>
      <a:lvl5pPr marL="2690813" indent="-179388" algn="l" rtl="0" eaLnBrk="0" fontAlgn="base" hangingPunct="0">
        <a:lnSpc>
          <a:spcPct val="125000"/>
        </a:lnSpc>
        <a:spcBef>
          <a:spcPct val="20000"/>
        </a:spcBef>
        <a:spcAft>
          <a:spcPct val="50000"/>
        </a:spcAft>
        <a:buClr>
          <a:schemeClr val="tx2"/>
        </a:buClr>
        <a:buSzPct val="120000"/>
        <a:buFont typeface="Verdana" pitchFamily="34" charset="0"/>
        <a:buChar char="-"/>
        <a:tabLst>
          <a:tab pos="1704975" algn="l"/>
          <a:tab pos="2147888" algn="l"/>
          <a:tab pos="2243138" algn="l"/>
        </a:tabLst>
        <a:defRPr sz="1200">
          <a:solidFill>
            <a:schemeClr val="tx1"/>
          </a:solidFill>
          <a:latin typeface="+mn-lt"/>
          <a:cs typeface="+mn-cs"/>
        </a:defRPr>
      </a:lvl5pPr>
      <a:lvl6pPr marL="3148013" indent="-179388" algn="l" rtl="0" fontAlgn="base">
        <a:lnSpc>
          <a:spcPct val="125000"/>
        </a:lnSpc>
        <a:spcBef>
          <a:spcPct val="20000"/>
        </a:spcBef>
        <a:spcAft>
          <a:spcPct val="50000"/>
        </a:spcAft>
        <a:buClr>
          <a:schemeClr val="tx2"/>
        </a:buClr>
        <a:buSzPct val="120000"/>
        <a:buFont typeface="Verdana" pitchFamily="34" charset="0"/>
        <a:buChar char="-"/>
        <a:tabLst>
          <a:tab pos="1704975" algn="l"/>
          <a:tab pos="2147888" algn="l"/>
          <a:tab pos="2243138" algn="l"/>
        </a:tabLst>
        <a:defRPr sz="1200">
          <a:solidFill>
            <a:schemeClr val="tx1"/>
          </a:solidFill>
          <a:latin typeface="+mn-lt"/>
          <a:cs typeface="+mn-cs"/>
        </a:defRPr>
      </a:lvl6pPr>
      <a:lvl7pPr marL="3605213" indent="-179388" algn="l" rtl="0" fontAlgn="base">
        <a:lnSpc>
          <a:spcPct val="125000"/>
        </a:lnSpc>
        <a:spcBef>
          <a:spcPct val="20000"/>
        </a:spcBef>
        <a:spcAft>
          <a:spcPct val="50000"/>
        </a:spcAft>
        <a:buClr>
          <a:schemeClr val="tx2"/>
        </a:buClr>
        <a:buSzPct val="120000"/>
        <a:buFont typeface="Verdana" pitchFamily="34" charset="0"/>
        <a:buChar char="-"/>
        <a:tabLst>
          <a:tab pos="1704975" algn="l"/>
          <a:tab pos="2147888" algn="l"/>
          <a:tab pos="2243138" algn="l"/>
        </a:tabLst>
        <a:defRPr sz="1200">
          <a:solidFill>
            <a:schemeClr val="tx1"/>
          </a:solidFill>
          <a:latin typeface="+mn-lt"/>
          <a:cs typeface="+mn-cs"/>
        </a:defRPr>
      </a:lvl7pPr>
      <a:lvl8pPr marL="4062413" indent="-179388" algn="l" rtl="0" fontAlgn="base">
        <a:lnSpc>
          <a:spcPct val="125000"/>
        </a:lnSpc>
        <a:spcBef>
          <a:spcPct val="20000"/>
        </a:spcBef>
        <a:spcAft>
          <a:spcPct val="50000"/>
        </a:spcAft>
        <a:buClr>
          <a:schemeClr val="tx2"/>
        </a:buClr>
        <a:buSzPct val="120000"/>
        <a:buFont typeface="Verdana" pitchFamily="34" charset="0"/>
        <a:buChar char="-"/>
        <a:tabLst>
          <a:tab pos="1704975" algn="l"/>
          <a:tab pos="2147888" algn="l"/>
          <a:tab pos="2243138" algn="l"/>
        </a:tabLst>
        <a:defRPr sz="1200">
          <a:solidFill>
            <a:schemeClr val="tx1"/>
          </a:solidFill>
          <a:latin typeface="+mn-lt"/>
          <a:cs typeface="+mn-cs"/>
        </a:defRPr>
      </a:lvl8pPr>
      <a:lvl9pPr marL="4519613" indent="-179388" algn="l" rtl="0" fontAlgn="base">
        <a:lnSpc>
          <a:spcPct val="125000"/>
        </a:lnSpc>
        <a:spcBef>
          <a:spcPct val="20000"/>
        </a:spcBef>
        <a:spcAft>
          <a:spcPct val="50000"/>
        </a:spcAft>
        <a:buClr>
          <a:schemeClr val="tx2"/>
        </a:buClr>
        <a:buSzPct val="120000"/>
        <a:buFont typeface="Verdana" pitchFamily="34" charset="0"/>
        <a:buChar char="-"/>
        <a:tabLst>
          <a:tab pos="1704975" algn="l"/>
          <a:tab pos="2147888" algn="l"/>
          <a:tab pos="2243138" algn="l"/>
        </a:tabLst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of Mobile Linux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Juha-Matti</a:t>
            </a:r>
            <a:r>
              <a:rPr lang="en-US" dirty="0" smtClean="0"/>
              <a:t> </a:t>
            </a:r>
            <a:r>
              <a:rPr lang="en-US" dirty="0" err="1" smtClean="0"/>
              <a:t>Liukkonen</a:t>
            </a:r>
            <a:r>
              <a:rPr lang="en-US" dirty="0" smtClean="0"/>
              <a:t>, Jan 5,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12200" y="6453188"/>
            <a:ext cx="431800" cy="246062"/>
          </a:xfrm>
        </p:spPr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1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compile software in the target device</a:t>
            </a:r>
          </a:p>
          <a:p>
            <a:pPr lvl="1"/>
            <a:r>
              <a:rPr lang="en-US" dirty="0" smtClean="0"/>
              <a:t>Not enough memory, disk space, CPU power</a:t>
            </a:r>
          </a:p>
          <a:p>
            <a:pPr lvl="1"/>
            <a:r>
              <a:rPr lang="en-US" dirty="0" smtClean="0"/>
              <a:t>Poor input/output devices for development</a:t>
            </a:r>
          </a:p>
          <a:p>
            <a:r>
              <a:rPr lang="en-US" dirty="0" smtClean="0"/>
              <a:t>Must use a cross-compile environment</a:t>
            </a:r>
          </a:p>
          <a:p>
            <a:pPr lvl="1"/>
            <a:r>
              <a:rPr lang="en-US" dirty="0" smtClean="0"/>
              <a:t>SDK = Software Development Kit</a:t>
            </a:r>
          </a:p>
          <a:p>
            <a:pPr lvl="1"/>
            <a:r>
              <a:rPr lang="en-US" dirty="0" smtClean="0"/>
              <a:t>Build software in e.g. </a:t>
            </a:r>
            <a:r>
              <a:rPr lang="en-US" dirty="0" err="1" smtClean="0"/>
              <a:t>QtCreator</a:t>
            </a:r>
            <a:r>
              <a:rPr lang="en-US" dirty="0" smtClean="0"/>
              <a:t>, compile with SDK tools, install &amp; run in the target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10</a:t>
            </a:fld>
            <a:endParaRPr lang="fi-FI" altLang="zh-CN"/>
          </a:p>
        </p:txBody>
      </p:sp>
      <p:sp>
        <p:nvSpPr>
          <p:cNvPr id="5" name="TextBox 4"/>
          <p:cNvSpPr txBox="1"/>
          <p:nvPr/>
        </p:nvSpPr>
        <p:spPr>
          <a:xfrm>
            <a:off x="7010400" y="3429000"/>
            <a:ext cx="1827318" cy="11695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Debugging software</a:t>
            </a:r>
            <a:br>
              <a:rPr lang="en-US" sz="1400" dirty="0" smtClean="0"/>
            </a:br>
            <a:r>
              <a:rPr lang="en-US" sz="1400" dirty="0" smtClean="0"/>
              <a:t>in target is often a</a:t>
            </a:r>
            <a:br>
              <a:rPr lang="en-US" sz="1400" dirty="0" smtClean="0"/>
            </a:br>
            <a:r>
              <a:rPr lang="en-US" sz="1400" dirty="0" smtClean="0"/>
              <a:t>bit tricky. Most SDKs</a:t>
            </a:r>
            <a:br>
              <a:rPr lang="en-US" sz="1400" dirty="0" smtClean="0"/>
            </a:br>
            <a:r>
              <a:rPr lang="en-US" sz="1400" dirty="0" smtClean="0"/>
              <a:t>come with a device</a:t>
            </a:r>
            <a:br>
              <a:rPr lang="en-US" sz="1400" dirty="0" smtClean="0"/>
            </a:br>
            <a:r>
              <a:rPr lang="en-US" sz="1400" dirty="0" smtClean="0"/>
              <a:t>emulator.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Mobile Linux distributions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12200" y="6453188"/>
            <a:ext cx="431800" cy="246062"/>
          </a:xfrm>
        </p:spPr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11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 is the operating system kernel</a:t>
            </a:r>
          </a:p>
          <a:p>
            <a:pPr lvl="1"/>
            <a:r>
              <a:rPr lang="en-US" dirty="0" smtClean="0"/>
              <a:t>Deals with hardware abstraction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distribution </a:t>
            </a:r>
            <a:r>
              <a:rPr lang="en-US" dirty="0" smtClean="0"/>
              <a:t>is a managed collection of software, including the kernel</a:t>
            </a:r>
          </a:p>
          <a:p>
            <a:pPr lvl="1"/>
            <a:r>
              <a:rPr lang="en-US" dirty="0" smtClean="0"/>
              <a:t>Device drivers, middleware, user applications</a:t>
            </a:r>
          </a:p>
          <a:p>
            <a:pPr lvl="1"/>
            <a:r>
              <a:rPr lang="en-US" dirty="0" smtClean="0"/>
              <a:t>Comes with distributor-defined default settings and applications</a:t>
            </a:r>
          </a:p>
          <a:p>
            <a:pPr lvl="1"/>
            <a:r>
              <a:rPr lang="en-US" dirty="0" smtClean="0"/>
              <a:t>Often optimized for specific </a:t>
            </a:r>
            <a:r>
              <a:rPr lang="en-US" dirty="0" err="1" smtClean="0"/>
              <a:t>use(s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Ubuntu</a:t>
            </a:r>
            <a:r>
              <a:rPr lang="en-US" dirty="0" smtClean="0"/>
              <a:t>, Red Hat Enterprise Linux, </a:t>
            </a:r>
            <a:r>
              <a:rPr lang="en-US" dirty="0" err="1" smtClean="0"/>
              <a:t>Maemo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12</a:t>
            </a:fld>
            <a:endParaRPr lang="fi-FI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0" y="990600"/>
            <a:ext cx="2489200" cy="1600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6019800" y="1828800"/>
            <a:ext cx="838200" cy="5334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Linux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Maemo</a:t>
            </a:r>
            <a:endParaRPr lang="en-US" dirty="0" smtClean="0"/>
          </a:p>
          <a:p>
            <a:pPr lvl="1"/>
            <a:r>
              <a:rPr lang="en-US" dirty="0" smtClean="0"/>
              <a:t>Nokia’s Linux distribution for Internet tablets and high-end </a:t>
            </a:r>
            <a:r>
              <a:rPr lang="en-US" dirty="0" err="1" smtClean="0"/>
              <a:t>smartphones</a:t>
            </a:r>
            <a:endParaRPr lang="en-US" dirty="0" smtClean="0"/>
          </a:p>
          <a:p>
            <a:pPr lvl="1"/>
            <a:r>
              <a:rPr lang="en-US" dirty="0" smtClean="0"/>
              <a:t>Powers the N770, N800, N810, N900</a:t>
            </a:r>
          </a:p>
          <a:p>
            <a:r>
              <a:rPr lang="en-US" dirty="0" smtClean="0"/>
              <a:t>Android</a:t>
            </a:r>
          </a:p>
          <a:p>
            <a:pPr lvl="1"/>
            <a:r>
              <a:rPr lang="en-US" dirty="0" smtClean="0"/>
              <a:t>Google’s Linux distribution for Internet tablets and </a:t>
            </a:r>
            <a:r>
              <a:rPr lang="en-US" dirty="0" err="1" smtClean="0"/>
              <a:t>smartphones</a:t>
            </a:r>
            <a:endParaRPr lang="en-US" dirty="0" smtClean="0"/>
          </a:p>
          <a:p>
            <a:pPr lvl="1"/>
            <a:r>
              <a:rPr lang="en-US" dirty="0" smtClean="0"/>
              <a:t>Powers many HTC devices, Nexus One,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13</a:t>
            </a:fld>
            <a:endParaRPr lang="fi-FI" altLang="zh-CN"/>
          </a:p>
        </p:txBody>
      </p:sp>
      <p:pic>
        <p:nvPicPr>
          <p:cNvPr id="5" name="Picture 4" descr="Screen shot 2010-05-24 at 15.17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648200"/>
            <a:ext cx="11049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514600"/>
            <a:ext cx="2519506" cy="1259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Linux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OpenEmbedded</a:t>
            </a:r>
            <a:endParaRPr lang="en-US" dirty="0" smtClean="0"/>
          </a:p>
          <a:p>
            <a:pPr lvl="1"/>
            <a:r>
              <a:rPr lang="en-US" dirty="0" smtClean="0"/>
              <a:t>Open source project</a:t>
            </a:r>
          </a:p>
          <a:p>
            <a:pPr lvl="1"/>
            <a:r>
              <a:rPr lang="en-US" dirty="0" smtClean="0"/>
              <a:t>Best suited for custom adaptations to very small devices</a:t>
            </a:r>
          </a:p>
          <a:p>
            <a:r>
              <a:rPr lang="en-US" dirty="0" err="1" smtClean="0"/>
              <a:t>MeeGo</a:t>
            </a:r>
            <a:endParaRPr lang="en-US" dirty="0" smtClean="0"/>
          </a:p>
          <a:p>
            <a:pPr lvl="1"/>
            <a:r>
              <a:rPr lang="en-US" dirty="0" smtClean="0"/>
              <a:t>New kid on the block</a:t>
            </a:r>
          </a:p>
          <a:p>
            <a:pPr lvl="1"/>
            <a:r>
              <a:rPr lang="en-US" dirty="0" smtClean="0"/>
              <a:t>Combines Intel’s </a:t>
            </a:r>
            <a:r>
              <a:rPr lang="en-US" dirty="0" err="1" smtClean="0"/>
              <a:t>Moblin</a:t>
            </a:r>
            <a:r>
              <a:rPr lang="en-US" dirty="0" smtClean="0"/>
              <a:t> </a:t>
            </a:r>
            <a:r>
              <a:rPr lang="en-US" dirty="0" err="1" smtClean="0"/>
              <a:t>netbook</a:t>
            </a:r>
            <a:r>
              <a:rPr lang="en-US" dirty="0" smtClean="0"/>
              <a:t> Linux and Nokia’s </a:t>
            </a:r>
            <a:r>
              <a:rPr lang="en-US" dirty="0" err="1" smtClean="0"/>
              <a:t>Maemo</a:t>
            </a:r>
            <a:r>
              <a:rPr lang="en-US" dirty="0" smtClean="0"/>
              <a:t> Linux</a:t>
            </a:r>
          </a:p>
          <a:p>
            <a:pPr lvl="1"/>
            <a:r>
              <a:rPr lang="en-US" dirty="0" smtClean="0"/>
              <a:t>First </a:t>
            </a:r>
            <a:r>
              <a:rPr lang="en-US" dirty="0" err="1" smtClean="0"/>
              <a:t>MeeGo</a:t>
            </a:r>
            <a:r>
              <a:rPr lang="en-US" dirty="0" smtClean="0"/>
              <a:t> devices out in fall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14</a:t>
            </a:fld>
            <a:endParaRPr lang="fi-FI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57600"/>
            <a:ext cx="2464818" cy="67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371600"/>
            <a:ext cx="1327967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custom Linux kernel</a:t>
            </a:r>
          </a:p>
          <a:p>
            <a:pPr lvl="1"/>
            <a:r>
              <a:rPr lang="en-US" dirty="0" smtClean="0"/>
              <a:t>Google maintains a set of Android patches</a:t>
            </a:r>
          </a:p>
          <a:p>
            <a:r>
              <a:rPr lang="en-US" dirty="0" smtClean="0"/>
              <a:t>Applications developed using Java</a:t>
            </a:r>
          </a:p>
          <a:p>
            <a:pPr lvl="1"/>
            <a:r>
              <a:rPr lang="en-US" dirty="0" smtClean="0"/>
              <a:t>Google’s custom </a:t>
            </a:r>
            <a:r>
              <a:rPr lang="en-US" dirty="0" err="1" smtClean="0"/>
              <a:t>Dalvik</a:t>
            </a:r>
            <a:r>
              <a:rPr lang="en-US" dirty="0" smtClean="0"/>
              <a:t> Java VM</a:t>
            </a:r>
          </a:p>
          <a:p>
            <a:r>
              <a:rPr lang="en-US" dirty="0" smtClean="0"/>
              <a:t>6 versions in active use</a:t>
            </a:r>
          </a:p>
          <a:p>
            <a:pPr lvl="1"/>
            <a:r>
              <a:rPr lang="en-US" dirty="0" smtClean="0"/>
              <a:t>1.5, 1.6, 2.0, 2.1, 2.2 and now 2.3</a:t>
            </a:r>
          </a:p>
          <a:p>
            <a:pPr lvl="1"/>
            <a:r>
              <a:rPr lang="en-US" dirty="0" smtClean="0"/>
              <a:t>Used in various </a:t>
            </a:r>
            <a:r>
              <a:rPr lang="en-US" dirty="0" err="1" smtClean="0"/>
              <a:t>smartphones</a:t>
            </a:r>
            <a:r>
              <a:rPr lang="en-US" dirty="0" smtClean="0"/>
              <a:t> by HTC, Google, Motorola, LG,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15</a:t>
            </a:fld>
            <a:endParaRPr lang="fi-FI" altLang="zh-CN"/>
          </a:p>
        </p:txBody>
      </p:sp>
      <p:pic>
        <p:nvPicPr>
          <p:cNvPr id="5" name="Picture 4" descr="Screen shot 2010-05-24 at 15.17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04800"/>
            <a:ext cx="1104900" cy="127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2743200"/>
            <a:ext cx="2071025" cy="95410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There is also a Native</a:t>
            </a:r>
            <a:br>
              <a:rPr lang="en-US" sz="1400" dirty="0" smtClean="0"/>
            </a:br>
            <a:r>
              <a:rPr lang="en-US" sz="1400" dirty="0" smtClean="0"/>
              <a:t>Development Kit (NDK)</a:t>
            </a:r>
            <a:br>
              <a:rPr lang="en-US" sz="1400" dirty="0" smtClean="0"/>
            </a:br>
            <a:r>
              <a:rPr lang="en-US" sz="1400" dirty="0" smtClean="0"/>
              <a:t>for building native Linux</a:t>
            </a:r>
            <a:br>
              <a:rPr lang="en-US" sz="1400" dirty="0" smtClean="0"/>
            </a:br>
            <a:r>
              <a:rPr lang="en-US" sz="1400" dirty="0" smtClean="0"/>
              <a:t>applications.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4419600"/>
            <a:ext cx="2097675" cy="7386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devices have a bit</a:t>
            </a:r>
            <a:br>
              <a:rPr lang="en-US" sz="1400" dirty="0" smtClean="0"/>
            </a:br>
            <a:r>
              <a:rPr lang="en-US" sz="1400" dirty="0" smtClean="0"/>
              <a:t>different resolutions and</a:t>
            </a:r>
            <a:br>
              <a:rPr lang="en-US" sz="1400" dirty="0" smtClean="0"/>
            </a:br>
            <a:r>
              <a:rPr lang="en-US" sz="1400" dirty="0" smtClean="0"/>
              <a:t>feature sets.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16</a:t>
            </a:fld>
            <a:endParaRPr lang="fi-FI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7380793" cy="5300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points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C library</a:t>
            </a:r>
          </a:p>
          <a:p>
            <a:pPr lvl="1"/>
            <a:r>
              <a:rPr lang="en-US" dirty="0" smtClean="0"/>
              <a:t>C library = system calls (interface to kernel), POSIX &amp; ANSI standard library routines</a:t>
            </a:r>
          </a:p>
          <a:p>
            <a:pPr lvl="1"/>
            <a:r>
              <a:rPr lang="en-US" dirty="0" smtClean="0"/>
              <a:t>Linux standard is </a:t>
            </a:r>
            <a:r>
              <a:rPr lang="en-US" dirty="0" err="1" smtClean="0"/>
              <a:t>glibc</a:t>
            </a:r>
            <a:r>
              <a:rPr lang="en-US" dirty="0" smtClean="0"/>
              <a:t>, which is a bit bloated</a:t>
            </a:r>
          </a:p>
          <a:p>
            <a:pPr lvl="1"/>
            <a:r>
              <a:rPr lang="en-US" dirty="0" smtClean="0"/>
              <a:t>Android has a stripped down </a:t>
            </a:r>
            <a:r>
              <a:rPr lang="en-US" dirty="0" err="1" smtClean="0"/>
              <a:t>libc</a:t>
            </a:r>
            <a:endParaRPr lang="en-US" dirty="0" smtClean="0"/>
          </a:p>
          <a:p>
            <a:pPr lvl="1"/>
            <a:r>
              <a:rPr lang="en-US" dirty="0" smtClean="0"/>
              <a:t>Compatibility issues for generic Linux code</a:t>
            </a:r>
          </a:p>
          <a:p>
            <a:r>
              <a:rPr lang="en-US" dirty="0" smtClean="0"/>
              <a:t>Custom application installation</a:t>
            </a:r>
          </a:p>
          <a:p>
            <a:pPr lvl="1"/>
            <a:r>
              <a:rPr lang="en-US" dirty="0" smtClean="0"/>
              <a:t>Apps bundled into .</a:t>
            </a:r>
            <a:r>
              <a:rPr lang="en-US" dirty="0" err="1" smtClean="0"/>
              <a:t>apk</a:t>
            </a:r>
            <a:r>
              <a:rPr lang="en-US" dirty="0" smtClean="0"/>
              <a:t> “Android packages”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17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points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</a:p>
          <a:p>
            <a:pPr lvl="1"/>
            <a:r>
              <a:rPr lang="en-US" dirty="0" smtClean="0"/>
              <a:t>Activity</a:t>
            </a:r>
          </a:p>
          <a:p>
            <a:pPr lvl="2"/>
            <a:r>
              <a:rPr lang="en-US" dirty="0" err="1" smtClean="0"/>
              <a:t>Impements</a:t>
            </a:r>
            <a:r>
              <a:rPr lang="en-US" dirty="0" smtClean="0"/>
              <a:t> an application view</a:t>
            </a:r>
          </a:p>
          <a:p>
            <a:pPr lvl="1"/>
            <a:r>
              <a:rPr lang="en-US" dirty="0" smtClean="0"/>
              <a:t>Service</a:t>
            </a:r>
          </a:p>
          <a:p>
            <a:pPr lvl="2"/>
            <a:r>
              <a:rPr lang="en-US" dirty="0" smtClean="0"/>
              <a:t>Background program with no UI</a:t>
            </a:r>
          </a:p>
          <a:p>
            <a:pPr lvl="1"/>
            <a:r>
              <a:rPr lang="en-US" dirty="0" smtClean="0"/>
              <a:t>Broadcast receiver</a:t>
            </a:r>
          </a:p>
          <a:p>
            <a:pPr lvl="2"/>
            <a:r>
              <a:rPr lang="en-US" dirty="0" smtClean="0"/>
              <a:t>Listens for e.g. battery notifications</a:t>
            </a:r>
          </a:p>
          <a:p>
            <a:pPr lvl="1"/>
            <a:r>
              <a:rPr lang="en-US" dirty="0" smtClean="0"/>
              <a:t>Content provider</a:t>
            </a:r>
          </a:p>
          <a:p>
            <a:pPr lvl="2"/>
            <a:r>
              <a:rPr lang="en-US" dirty="0" smtClean="0"/>
              <a:t>Shares data from an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18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and Qt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Lighthouse = Qt for Android</a:t>
            </a:r>
          </a:p>
          <a:p>
            <a:pPr lvl="1"/>
            <a:r>
              <a:rPr lang="en-US" dirty="0" smtClean="0"/>
              <a:t>Project ongoing… not ready for prime time yet</a:t>
            </a:r>
          </a:p>
          <a:p>
            <a:pPr lvl="1"/>
            <a:r>
              <a:rPr lang="en-US" dirty="0" smtClean="0"/>
              <a:t>Some limitations of Android Native SDK (NDK) cause problems</a:t>
            </a:r>
          </a:p>
          <a:p>
            <a:pPr lvl="1"/>
            <a:r>
              <a:rPr lang="en-US" dirty="0" smtClean="0"/>
              <a:t>Should eventually allow Qt to be the universal (mobile) Linux toolkit!</a:t>
            </a:r>
          </a:p>
          <a:p>
            <a:pPr lvl="1"/>
            <a:r>
              <a:rPr lang="en-US" dirty="0" smtClean="0"/>
              <a:t>Google is not very supportive ;-)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19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this interesting in a Qt course?</a:t>
            </a:r>
          </a:p>
          <a:p>
            <a:r>
              <a:rPr lang="en-US" dirty="0" smtClean="0"/>
              <a:t>Mobile devices vs. desktop/server systems</a:t>
            </a:r>
          </a:p>
          <a:p>
            <a:r>
              <a:rPr lang="en-US" dirty="0" smtClean="0"/>
              <a:t>Android, </a:t>
            </a:r>
            <a:r>
              <a:rPr lang="en-US" dirty="0" err="1" smtClean="0"/>
              <a:t>Maemo</a:t>
            </a:r>
            <a:r>
              <a:rPr lang="en-US" dirty="0" smtClean="0"/>
              <a:t>, and </a:t>
            </a:r>
            <a:r>
              <a:rPr lang="en-US" dirty="0" err="1" smtClean="0"/>
              <a:t>MeeGo</a:t>
            </a:r>
            <a:r>
              <a:rPr lang="en-US" dirty="0" smtClean="0"/>
              <a:t> today</a:t>
            </a:r>
          </a:p>
          <a:p>
            <a:endParaRPr lang="en-US" dirty="0" smtClean="0"/>
          </a:p>
          <a:p>
            <a:r>
              <a:rPr lang="en-US" dirty="0" smtClean="0"/>
              <a:t>Designing software for mobile environments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F2C4AA-3A3D-407B-9D39-175D8CD2D8F1}" type="slidenum">
              <a:rPr lang="fi-FI" altLang="zh-CN" smtClean="0"/>
              <a:pPr>
                <a:defRPr/>
              </a:pPr>
              <a:t>2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Maemo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41438"/>
            <a:ext cx="7994650" cy="4967287"/>
          </a:xfrm>
        </p:spPr>
        <p:txBody>
          <a:bodyPr/>
          <a:lstStyle/>
          <a:p>
            <a:r>
              <a:rPr lang="en-US" dirty="0" smtClean="0"/>
              <a:t>Uses standard Linux kernel</a:t>
            </a:r>
          </a:p>
          <a:p>
            <a:r>
              <a:rPr lang="en-US" dirty="0" smtClean="0"/>
              <a:t>Applications developed using Qt, C/C++</a:t>
            </a:r>
          </a:p>
          <a:p>
            <a:pPr lvl="1"/>
            <a:r>
              <a:rPr lang="en-US" dirty="0" err="1" smtClean="0"/>
              <a:t>Maemo</a:t>
            </a:r>
            <a:r>
              <a:rPr lang="en-US" dirty="0" smtClean="0"/>
              <a:t> 4 &amp; 5 are GTK based, but even there Qt is the recommended development toolkit</a:t>
            </a:r>
          </a:p>
          <a:p>
            <a:r>
              <a:rPr lang="en-US" dirty="0" err="1" smtClean="0"/>
              <a:t>Maemo</a:t>
            </a:r>
            <a:r>
              <a:rPr lang="en-US" dirty="0" smtClean="0"/>
              <a:t> 4 used in Nokia N800 tablet (deprecated)</a:t>
            </a:r>
          </a:p>
          <a:p>
            <a:r>
              <a:rPr lang="en-US" dirty="0" err="1" smtClean="0"/>
              <a:t>Maemo</a:t>
            </a:r>
            <a:r>
              <a:rPr lang="en-US" dirty="0" smtClean="0"/>
              <a:t> 5 used in Nokia N900 </a:t>
            </a:r>
            <a:r>
              <a:rPr lang="en-US" dirty="0" err="1" smtClean="0"/>
              <a:t>smartphone</a:t>
            </a:r>
            <a:endParaRPr lang="en-US" dirty="0" smtClean="0"/>
          </a:p>
          <a:p>
            <a:r>
              <a:rPr lang="en-US" dirty="0" err="1" smtClean="0"/>
              <a:t>Maemo</a:t>
            </a:r>
            <a:r>
              <a:rPr lang="en-US" dirty="0" smtClean="0"/>
              <a:t> 6 this fall -&gt; </a:t>
            </a:r>
            <a:r>
              <a:rPr lang="en-US" dirty="0" err="1" smtClean="0"/>
              <a:t>MeeGo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20</a:t>
            </a:fld>
            <a:endParaRPr lang="fi-FI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28600"/>
            <a:ext cx="2519506" cy="1259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76438" y="2509838"/>
            <a:ext cx="5105401" cy="1152525"/>
          </a:xfrm>
        </p:spPr>
        <p:txBody>
          <a:bodyPr/>
          <a:lstStyle/>
          <a:p>
            <a:r>
              <a:rPr lang="en-US" dirty="0" err="1" smtClean="0"/>
              <a:t>Maemo</a:t>
            </a:r>
            <a:r>
              <a:rPr lang="en-US" dirty="0" smtClean="0"/>
              <a:t> 5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21</a:t>
            </a:fld>
            <a:endParaRPr lang="fi-FI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48253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Maemo</a:t>
            </a:r>
            <a:r>
              <a:rPr lang="en-US" dirty="0" smtClean="0"/>
              <a:t> points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regular Linux in most ways</a:t>
            </a:r>
          </a:p>
          <a:p>
            <a:pPr lvl="1"/>
            <a:r>
              <a:rPr lang="en-US" dirty="0" err="1" smtClean="0"/>
              <a:t>Debian</a:t>
            </a:r>
            <a:r>
              <a:rPr lang="en-US" dirty="0" smtClean="0"/>
              <a:t> based, uses </a:t>
            </a:r>
            <a:r>
              <a:rPr lang="en-US" dirty="0" err="1" smtClean="0"/>
              <a:t>dpkg</a:t>
            </a:r>
            <a:r>
              <a:rPr lang="en-US" dirty="0" smtClean="0"/>
              <a:t> &amp; apt-get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glibc</a:t>
            </a:r>
            <a:r>
              <a:rPr lang="en-US" dirty="0" smtClean="0"/>
              <a:t>, </a:t>
            </a:r>
            <a:r>
              <a:rPr lang="en-US" dirty="0" err="1" smtClean="0"/>
              <a:t>gstreamer</a:t>
            </a:r>
            <a:r>
              <a:rPr lang="en-US" dirty="0" smtClean="0"/>
              <a:t>, </a:t>
            </a:r>
            <a:r>
              <a:rPr lang="en-US" dirty="0" err="1" smtClean="0"/>
              <a:t>X.org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User interface based on </a:t>
            </a:r>
            <a:r>
              <a:rPr lang="en-US" dirty="0" err="1" smtClean="0"/>
              <a:t>Hildon</a:t>
            </a:r>
            <a:r>
              <a:rPr lang="en-US" dirty="0" smtClean="0"/>
              <a:t>/GTK+</a:t>
            </a:r>
          </a:p>
          <a:p>
            <a:pPr lvl="1"/>
            <a:r>
              <a:rPr lang="en-US" dirty="0" smtClean="0"/>
              <a:t>Clutter backend for fancy effects</a:t>
            </a:r>
          </a:p>
          <a:p>
            <a:r>
              <a:rPr lang="en-US" dirty="0" smtClean="0"/>
              <a:t>Qt natively supported</a:t>
            </a:r>
          </a:p>
          <a:p>
            <a:pPr lvl="1"/>
            <a:r>
              <a:rPr lang="en-US" dirty="0" smtClean="0"/>
              <a:t>Qt apps for </a:t>
            </a:r>
            <a:r>
              <a:rPr lang="en-US" dirty="0" err="1" smtClean="0"/>
              <a:t>Maemo</a:t>
            </a:r>
            <a:r>
              <a:rPr lang="en-US" dirty="0" smtClean="0"/>
              <a:t> 5 have the </a:t>
            </a:r>
            <a:r>
              <a:rPr lang="en-US" dirty="0" err="1" smtClean="0"/>
              <a:t>Maemo</a:t>
            </a:r>
            <a:r>
              <a:rPr lang="en-US" dirty="0" smtClean="0"/>
              <a:t> look &amp; feel, support touch input,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22</a:t>
            </a:fld>
            <a:endParaRPr lang="fi-FI" altLang="zh-CN"/>
          </a:p>
        </p:txBody>
      </p:sp>
      <p:sp>
        <p:nvSpPr>
          <p:cNvPr id="5" name="TextBox 4"/>
          <p:cNvSpPr txBox="1"/>
          <p:nvPr/>
        </p:nvSpPr>
        <p:spPr>
          <a:xfrm>
            <a:off x="6172200" y="4419600"/>
            <a:ext cx="2299916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Nokia SDK = </a:t>
            </a:r>
            <a:r>
              <a:rPr lang="en-US" sz="1400" dirty="0" err="1" smtClean="0"/>
              <a:t>QtCreator</a:t>
            </a:r>
            <a:r>
              <a:rPr lang="en-US" sz="1400" dirty="0" smtClean="0"/>
              <a:t> +</a:t>
            </a:r>
            <a:br>
              <a:rPr lang="en-US" sz="1400" dirty="0" smtClean="0"/>
            </a:br>
            <a:r>
              <a:rPr lang="en-US" sz="1400" dirty="0" smtClean="0"/>
              <a:t>SDKs for </a:t>
            </a:r>
            <a:r>
              <a:rPr lang="en-US" sz="1400" dirty="0" err="1" smtClean="0"/>
              <a:t>Symbian/Maemo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MeeGo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standard Linux kernel</a:t>
            </a:r>
          </a:p>
          <a:p>
            <a:r>
              <a:rPr lang="en-US" dirty="0" smtClean="0"/>
              <a:t>Applications developed using Qt, C/C++</a:t>
            </a:r>
          </a:p>
          <a:p>
            <a:r>
              <a:rPr lang="en-US" dirty="0" smtClean="0"/>
              <a:t>Replaces both </a:t>
            </a:r>
            <a:r>
              <a:rPr lang="en-US" dirty="0" err="1" smtClean="0"/>
              <a:t>Moblin</a:t>
            </a:r>
            <a:r>
              <a:rPr lang="en-US" dirty="0" smtClean="0"/>
              <a:t> from Intel, and </a:t>
            </a:r>
            <a:r>
              <a:rPr lang="en-US" dirty="0" err="1" smtClean="0"/>
              <a:t>Maemo</a:t>
            </a:r>
            <a:r>
              <a:rPr lang="en-US" dirty="0" smtClean="0"/>
              <a:t> from Nokia</a:t>
            </a:r>
            <a:endParaRPr lang="en-US" dirty="0" smtClean="0"/>
          </a:p>
          <a:p>
            <a:r>
              <a:rPr lang="en-US" dirty="0" smtClean="0"/>
              <a:t>Some products released already</a:t>
            </a:r>
            <a:endParaRPr lang="en-US" dirty="0" smtClean="0"/>
          </a:p>
          <a:p>
            <a:pPr lvl="1"/>
            <a:r>
              <a:rPr lang="en-US" dirty="0" smtClean="0"/>
              <a:t>Alpha </a:t>
            </a:r>
            <a:r>
              <a:rPr lang="en-US" dirty="0" smtClean="0"/>
              <a:t>quality</a:t>
            </a:r>
            <a:r>
              <a:rPr lang="en-US" dirty="0" smtClean="0"/>
              <a:t> 1.0 release May 2010</a:t>
            </a:r>
          </a:p>
          <a:p>
            <a:pPr lvl="1"/>
            <a:r>
              <a:rPr lang="en-US" dirty="0" smtClean="0"/>
              <a:t>Beta quality</a:t>
            </a:r>
            <a:r>
              <a:rPr lang="en-US" dirty="0" smtClean="0"/>
              <a:t> 1.1 release </a:t>
            </a:r>
            <a:r>
              <a:rPr lang="en-US" dirty="0" smtClean="0"/>
              <a:t>Oct 2010</a:t>
            </a:r>
          </a:p>
          <a:p>
            <a:pPr lvl="1"/>
            <a:r>
              <a:rPr lang="en-US" dirty="0" smtClean="0"/>
              <a:t>Product quality</a:t>
            </a:r>
            <a:r>
              <a:rPr lang="en-US" dirty="0" smtClean="0"/>
              <a:t> 1.2 release </a:t>
            </a:r>
            <a:r>
              <a:rPr lang="en-US" dirty="0" smtClean="0"/>
              <a:t>Apr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23</a:t>
            </a:fld>
            <a:endParaRPr lang="fi-FI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57200"/>
            <a:ext cx="2464818" cy="67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MeeGo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24</a:t>
            </a:fld>
            <a:endParaRPr lang="fi-FI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7699472" cy="4955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MeeGo</a:t>
            </a:r>
            <a:r>
              <a:rPr lang="en-US" dirty="0" smtClean="0"/>
              <a:t> points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regular Linux</a:t>
            </a:r>
          </a:p>
          <a:p>
            <a:pPr lvl="1"/>
            <a:r>
              <a:rPr lang="en-US" dirty="0" err="1" smtClean="0"/>
              <a:t>Glibc</a:t>
            </a:r>
            <a:r>
              <a:rPr lang="en-US" dirty="0" smtClean="0"/>
              <a:t>, </a:t>
            </a:r>
            <a:r>
              <a:rPr lang="en-US" dirty="0" err="1" smtClean="0"/>
              <a:t>gstreamer</a:t>
            </a:r>
            <a:r>
              <a:rPr lang="en-US" dirty="0" smtClean="0"/>
              <a:t>, ALSA, etc.</a:t>
            </a:r>
          </a:p>
          <a:p>
            <a:pPr lvl="1"/>
            <a:r>
              <a:rPr lang="en-US" dirty="0" smtClean="0"/>
              <a:t>Not based on any existing distribution, but uses rpm &amp; </a:t>
            </a:r>
            <a:r>
              <a:rPr lang="en-US" dirty="0" err="1" smtClean="0"/>
              <a:t>zypper</a:t>
            </a:r>
            <a:r>
              <a:rPr lang="en-US" dirty="0" smtClean="0"/>
              <a:t> for package management</a:t>
            </a:r>
          </a:p>
          <a:p>
            <a:r>
              <a:rPr lang="en-US" dirty="0" smtClean="0"/>
              <a:t>User interface modules separated from base platform</a:t>
            </a:r>
          </a:p>
          <a:p>
            <a:pPr lvl="1"/>
            <a:r>
              <a:rPr lang="en-US" dirty="0" smtClean="0"/>
              <a:t>Different user interaction models for different use scenarios</a:t>
            </a:r>
          </a:p>
          <a:p>
            <a:r>
              <a:rPr lang="en-US" dirty="0" smtClean="0"/>
              <a:t>Qt is the primary application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25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MeeGo</a:t>
            </a:r>
            <a:r>
              <a:rPr lang="en-US" dirty="0" smtClean="0"/>
              <a:t> points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UX modules</a:t>
            </a:r>
          </a:p>
          <a:p>
            <a:pPr lvl="1"/>
            <a:r>
              <a:rPr lang="en-US" dirty="0" smtClean="0"/>
              <a:t>Handheld: </a:t>
            </a:r>
            <a:r>
              <a:rPr lang="en-US" dirty="0" err="1" smtClean="0"/>
              <a:t>touchscreen</a:t>
            </a:r>
            <a:r>
              <a:rPr lang="en-US" dirty="0" smtClean="0"/>
              <a:t> (</a:t>
            </a:r>
            <a:r>
              <a:rPr lang="en-US" dirty="0" err="1" smtClean="0"/>
              <a:t>meegotouch</a:t>
            </a:r>
            <a:r>
              <a:rPr lang="en-US" dirty="0" smtClean="0"/>
              <a:t> toolkit on top of Qt)</a:t>
            </a:r>
          </a:p>
          <a:p>
            <a:pPr lvl="1"/>
            <a:r>
              <a:rPr lang="en-US" dirty="0" err="1" smtClean="0"/>
              <a:t>Netbook</a:t>
            </a:r>
            <a:r>
              <a:rPr lang="en-US" dirty="0" smtClean="0"/>
              <a:t>: keyboard/mouse</a:t>
            </a:r>
          </a:p>
          <a:p>
            <a:pPr lvl="1"/>
            <a:r>
              <a:rPr lang="en-US" dirty="0" smtClean="0"/>
              <a:t>Connected TV: remote control</a:t>
            </a:r>
          </a:p>
          <a:p>
            <a:pPr lvl="1"/>
            <a:r>
              <a:rPr lang="en-US" dirty="0" smtClean="0"/>
              <a:t>In-Vehicle Information: </a:t>
            </a:r>
            <a:r>
              <a:rPr lang="en-US" dirty="0" err="1" smtClean="0"/>
              <a:t>touchscreen</a:t>
            </a:r>
            <a:r>
              <a:rPr lang="en-US" dirty="0" smtClean="0"/>
              <a:t>, joystick</a:t>
            </a:r>
          </a:p>
          <a:p>
            <a:r>
              <a:rPr lang="en-US" dirty="0" smtClean="0"/>
              <a:t>Reference applications for each UX model</a:t>
            </a:r>
          </a:p>
          <a:p>
            <a:pPr lvl="1"/>
            <a:r>
              <a:rPr lang="en-US" dirty="0" smtClean="0"/>
              <a:t>System vendors can customize as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26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MeeGo</a:t>
            </a:r>
            <a:r>
              <a:rPr lang="en-US" dirty="0" smtClean="0"/>
              <a:t> points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Stable API</a:t>
            </a:r>
          </a:p>
          <a:p>
            <a:pPr lvl="1"/>
            <a:r>
              <a:rPr lang="en-US" dirty="0" smtClean="0"/>
              <a:t>Any </a:t>
            </a:r>
            <a:r>
              <a:rPr lang="en-US" dirty="0" err="1" smtClean="0"/>
              <a:t>MeeGo</a:t>
            </a:r>
            <a:r>
              <a:rPr lang="en-US" dirty="0" smtClean="0"/>
              <a:t> application can run on any </a:t>
            </a:r>
            <a:r>
              <a:rPr lang="en-US" dirty="0" err="1" smtClean="0"/>
              <a:t>MeeGo</a:t>
            </a:r>
            <a:r>
              <a:rPr lang="en-US" dirty="0" smtClean="0"/>
              <a:t> certified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Main part of API is Qt (Core, </a:t>
            </a:r>
            <a:r>
              <a:rPr lang="en-US" dirty="0" err="1" smtClean="0"/>
              <a:t>Gui</a:t>
            </a:r>
            <a:r>
              <a:rPr lang="en-US" dirty="0" smtClean="0"/>
              <a:t>, Mobility, …)</a:t>
            </a:r>
          </a:p>
          <a:p>
            <a:pPr lvl="1"/>
            <a:r>
              <a:rPr lang="en-US" dirty="0" smtClean="0"/>
              <a:t>Also: </a:t>
            </a:r>
            <a:r>
              <a:rPr lang="en-US" dirty="0" err="1" smtClean="0"/>
              <a:t>gstreamer</a:t>
            </a:r>
            <a:r>
              <a:rPr lang="en-US" dirty="0" smtClean="0"/>
              <a:t>, </a:t>
            </a:r>
            <a:r>
              <a:rPr lang="en-US" dirty="0" err="1" smtClean="0"/>
              <a:t>sqlite</a:t>
            </a:r>
            <a:r>
              <a:rPr lang="en-US" dirty="0" smtClean="0"/>
              <a:t>, ALSA, D-BUS interfaces to various frameworks, etc.</a:t>
            </a:r>
          </a:p>
          <a:p>
            <a:r>
              <a:rPr lang="en-US" dirty="0" smtClean="0"/>
              <a:t>Goal is to encourage an App Store ecosystem rivaling Apple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27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MeeGo</a:t>
            </a:r>
            <a:r>
              <a:rPr lang="en-US" dirty="0" smtClean="0"/>
              <a:t> is interesting to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credible challenger to Android</a:t>
            </a:r>
          </a:p>
          <a:p>
            <a:r>
              <a:rPr lang="en-US" dirty="0" smtClean="0"/>
              <a:t>Backed by Nokia -&gt; direct impact to Finnish software development scene</a:t>
            </a:r>
          </a:p>
          <a:p>
            <a:r>
              <a:rPr lang="en-US" dirty="0" smtClean="0"/>
              <a:t>Innovative architectural solutions</a:t>
            </a:r>
          </a:p>
          <a:p>
            <a:r>
              <a:rPr lang="en-US" dirty="0" smtClean="0"/>
              <a:t>Aims to become the “industry standard” Linux for modern embedded systems</a:t>
            </a:r>
          </a:p>
          <a:p>
            <a:r>
              <a:rPr lang="en-US" dirty="0" smtClean="0"/>
              <a:t>Will drive Qt development in mobile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28</a:t>
            </a:fld>
            <a:endParaRPr lang="fi-FI" altLang="zh-CN"/>
          </a:p>
        </p:txBody>
      </p:sp>
      <p:sp>
        <p:nvSpPr>
          <p:cNvPr id="5" name="TextBox 4"/>
          <p:cNvSpPr txBox="1"/>
          <p:nvPr/>
        </p:nvSpPr>
        <p:spPr>
          <a:xfrm>
            <a:off x="6781800" y="2209800"/>
            <a:ext cx="1749743" cy="95410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You </a:t>
            </a:r>
            <a:r>
              <a:rPr lang="en-US" sz="1400" dirty="0" smtClean="0"/>
              <a:t>can participate</a:t>
            </a:r>
            <a:br>
              <a:rPr lang="en-US" sz="1400" dirty="0" smtClean="0"/>
            </a:br>
            <a:r>
              <a:rPr lang="en-US" sz="1400" dirty="0" smtClean="0"/>
              <a:t>in building </a:t>
            </a:r>
            <a:r>
              <a:rPr lang="en-US" sz="1400" dirty="0" err="1" smtClean="0"/>
              <a:t>MeeGo</a:t>
            </a:r>
            <a:r>
              <a:rPr lang="en-US" sz="1400" dirty="0" smtClean="0"/>
              <a:t>:</a:t>
            </a:r>
            <a:br>
              <a:rPr lang="en-US" sz="1400" dirty="0" smtClean="0"/>
            </a:br>
            <a:r>
              <a:rPr lang="en-US" sz="1400" dirty="0" smtClean="0"/>
              <a:t>go to </a:t>
            </a:r>
            <a:r>
              <a:rPr lang="en-US" sz="1400" dirty="0" err="1" smtClean="0"/>
              <a:t>meego.com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and become active!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Participate to </a:t>
            </a:r>
            <a:r>
              <a:rPr lang="en-US" dirty="0" err="1" smtClean="0"/>
              <a:t>MeeGo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err="1" smtClean="0"/>
              <a:t>meego.com</a:t>
            </a:r>
            <a:r>
              <a:rPr lang="en-US" dirty="0" smtClean="0"/>
              <a:t> and register as a developer</a:t>
            </a:r>
          </a:p>
          <a:p>
            <a:pPr lvl="1"/>
            <a:r>
              <a:rPr lang="en-US" dirty="0" smtClean="0"/>
              <a:t>Participate in community working groups</a:t>
            </a:r>
          </a:p>
          <a:p>
            <a:pPr lvl="1"/>
            <a:r>
              <a:rPr lang="en-US" dirty="0" smtClean="0"/>
              <a:t>Discuss in #</a:t>
            </a:r>
            <a:r>
              <a:rPr lang="en-US" dirty="0" err="1" smtClean="0"/>
              <a:t>meego</a:t>
            </a:r>
            <a:r>
              <a:rPr lang="en-US" dirty="0" smtClean="0"/>
              <a:t> at </a:t>
            </a:r>
            <a:r>
              <a:rPr lang="en-US" dirty="0" err="1" smtClean="0"/>
              <a:t>freenode</a:t>
            </a:r>
            <a:endParaRPr lang="en-US" dirty="0" smtClean="0"/>
          </a:p>
          <a:p>
            <a:pPr lvl="1"/>
            <a:r>
              <a:rPr lang="en-US" dirty="0" smtClean="0"/>
              <a:t>Contribute code, documentation, tests</a:t>
            </a:r>
          </a:p>
          <a:p>
            <a:pPr lvl="1"/>
            <a:r>
              <a:rPr lang="en-US" dirty="0" smtClean="0"/>
              <a:t>Gain reputation, become a component maintainer</a:t>
            </a:r>
          </a:p>
          <a:p>
            <a:pPr lvl="1"/>
            <a:r>
              <a:rPr lang="en-US" dirty="0" smtClean="0"/>
              <a:t>Steering group meetings in #</a:t>
            </a:r>
            <a:r>
              <a:rPr lang="en-US" dirty="0" err="1" smtClean="0"/>
              <a:t>meego</a:t>
            </a:r>
            <a:r>
              <a:rPr lang="en-US" dirty="0" smtClean="0"/>
              <a:t>-meeting</a:t>
            </a:r>
          </a:p>
          <a:p>
            <a:r>
              <a:rPr lang="en-US" dirty="0" smtClean="0"/>
              <a:t>Help us create the future of mobile Linux!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29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is this interesting in a Qt course?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12200" y="6453188"/>
            <a:ext cx="431800" cy="246062"/>
          </a:xfrm>
        </p:spPr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3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Developing software for mobile Linux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12200" y="6453188"/>
            <a:ext cx="431800" cy="246062"/>
          </a:xfrm>
        </p:spPr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30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environment constraints</a:t>
            </a:r>
          </a:p>
          <a:p>
            <a:pPr lvl="1"/>
            <a:r>
              <a:rPr lang="en-US" dirty="0" smtClean="0"/>
              <a:t>Limited battery power</a:t>
            </a:r>
          </a:p>
          <a:p>
            <a:pPr lvl="1"/>
            <a:r>
              <a:rPr lang="en-US" dirty="0" smtClean="0"/>
              <a:t>Limited CPU power</a:t>
            </a:r>
          </a:p>
          <a:p>
            <a:pPr lvl="1"/>
            <a:r>
              <a:rPr lang="en-US" dirty="0" smtClean="0"/>
              <a:t>Limited screen size</a:t>
            </a:r>
          </a:p>
          <a:p>
            <a:pPr lvl="1"/>
            <a:r>
              <a:rPr lang="en-US" dirty="0" smtClean="0"/>
              <a:t>Changing situations</a:t>
            </a:r>
          </a:p>
          <a:p>
            <a:r>
              <a:rPr lang="en-US" dirty="0" smtClean="0"/>
              <a:t>Not that difficult to work with, once you know what to avoid</a:t>
            </a:r>
          </a:p>
          <a:p>
            <a:pPr lvl="1"/>
            <a:r>
              <a:rPr lang="en-US" dirty="0" smtClean="0"/>
              <a:t>Mobile optimized software runs </a:t>
            </a:r>
            <a:r>
              <a:rPr lang="en-US" i="1" dirty="0" smtClean="0"/>
              <a:t>fast</a:t>
            </a:r>
            <a:r>
              <a:rPr lang="en-US" dirty="0" smtClean="0"/>
              <a:t> on higher end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31</a:t>
            </a:fld>
            <a:endParaRPr lang="fi-FI" altLang="zh-CN"/>
          </a:p>
        </p:txBody>
      </p:sp>
      <p:sp>
        <p:nvSpPr>
          <p:cNvPr id="5" name="TextBox 4"/>
          <p:cNvSpPr txBox="1"/>
          <p:nvPr/>
        </p:nvSpPr>
        <p:spPr>
          <a:xfrm>
            <a:off x="6477000" y="2362200"/>
            <a:ext cx="1880969" cy="11695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Design your app</a:t>
            </a:r>
            <a:br>
              <a:rPr lang="en-US" sz="1400" dirty="0" smtClean="0"/>
            </a:br>
            <a:r>
              <a:rPr lang="en-US" sz="1400" dirty="0" smtClean="0"/>
              <a:t>for a CPU from 1990,</a:t>
            </a:r>
            <a:br>
              <a:rPr lang="en-US" sz="1400" dirty="0" smtClean="0"/>
            </a:br>
            <a:r>
              <a:rPr lang="en-US" sz="1400" dirty="0" smtClean="0"/>
              <a:t>graphics from 2005,</a:t>
            </a:r>
          </a:p>
          <a:p>
            <a:r>
              <a:rPr lang="en-US" sz="1400" dirty="0" smtClean="0"/>
              <a:t>but use modern tools</a:t>
            </a:r>
            <a:br>
              <a:rPr lang="en-US" sz="1400" dirty="0" smtClean="0"/>
            </a:br>
            <a:r>
              <a:rPr lang="en-US" sz="1400" dirty="0" smtClean="0"/>
              <a:t>and techniques.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battery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</a:t>
            </a:r>
            <a:r>
              <a:rPr lang="en-US" dirty="0" err="1" smtClean="0"/>
              <a:t>smartphone</a:t>
            </a:r>
            <a:r>
              <a:rPr lang="en-US" dirty="0" smtClean="0"/>
              <a:t> battery is around 1300-1500 </a:t>
            </a:r>
            <a:r>
              <a:rPr lang="en-US" dirty="0" err="1" smtClean="0"/>
              <a:t>mAh</a:t>
            </a:r>
            <a:endParaRPr lang="en-US" dirty="0" smtClean="0"/>
          </a:p>
          <a:p>
            <a:pPr lvl="1"/>
            <a:r>
              <a:rPr lang="en-US" dirty="0" smtClean="0"/>
              <a:t>An ARM Cortex A8 @ 600 MHz draws 300 </a:t>
            </a:r>
            <a:r>
              <a:rPr lang="en-US" dirty="0" err="1" smtClean="0"/>
              <a:t>mW</a:t>
            </a:r>
            <a:r>
              <a:rPr lang="en-US" dirty="0" smtClean="0"/>
              <a:t> - an Intel XEON @ 3 GHz draws 130W</a:t>
            </a:r>
          </a:p>
          <a:p>
            <a:r>
              <a:rPr lang="en-US" dirty="0" smtClean="0"/>
              <a:t>Software must do as little as possible</a:t>
            </a:r>
          </a:p>
          <a:p>
            <a:pPr lvl="1"/>
            <a:r>
              <a:rPr lang="en-US" dirty="0" smtClean="0"/>
              <a:t>Must not poll for network traffic, user input, ambient light sensors, …</a:t>
            </a:r>
          </a:p>
          <a:p>
            <a:pPr lvl="1"/>
            <a:r>
              <a:rPr lang="en-US" dirty="0" smtClean="0"/>
              <a:t>Must not update the screen when in background</a:t>
            </a:r>
          </a:p>
          <a:p>
            <a:pPr lvl="1"/>
            <a:r>
              <a:rPr lang="en-US" dirty="0" smtClean="0"/>
              <a:t>Use platform services for notifications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32</a:t>
            </a:fld>
            <a:endParaRPr lang="fi-FI" altLang="zh-CN"/>
          </a:p>
        </p:txBody>
      </p:sp>
      <p:sp>
        <p:nvSpPr>
          <p:cNvPr id="5" name="TextBox 4"/>
          <p:cNvSpPr txBox="1"/>
          <p:nvPr/>
        </p:nvSpPr>
        <p:spPr>
          <a:xfrm>
            <a:off x="7239000" y="4114800"/>
            <a:ext cx="1603469" cy="7386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Applications must</a:t>
            </a:r>
            <a:br>
              <a:rPr lang="en-US" sz="1400" dirty="0" smtClean="0"/>
            </a:br>
            <a:r>
              <a:rPr lang="en-US" sz="1400" dirty="0" smtClean="0"/>
              <a:t>become </a:t>
            </a:r>
            <a:r>
              <a:rPr lang="en-US" sz="1400" i="1" dirty="0" smtClean="0"/>
              <a:t>context</a:t>
            </a:r>
            <a:br>
              <a:rPr lang="en-US" sz="1400" i="1" dirty="0" smtClean="0"/>
            </a:br>
            <a:r>
              <a:rPr lang="en-US" sz="1400" i="1" dirty="0" smtClean="0"/>
              <a:t>aware.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</a:t>
            </a:r>
            <a:r>
              <a:rPr lang="en-US" dirty="0" err="1" smtClean="0"/>
              <a:t>powertop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33</a:t>
            </a:fld>
            <a:endParaRPr lang="fi-FI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6350000" cy="562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CPU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Desktop machines today use 2-4 CPU cores of 2-3 GHz each (4x3 GHz)</a:t>
            </a:r>
          </a:p>
          <a:p>
            <a:pPr lvl="1"/>
            <a:r>
              <a:rPr lang="en-US" dirty="0" smtClean="0"/>
              <a:t>Server machines have 3-4x that</a:t>
            </a:r>
          </a:p>
          <a:p>
            <a:r>
              <a:rPr lang="en-US" dirty="0" err="1" smtClean="0"/>
              <a:t>Netbooks</a:t>
            </a:r>
            <a:r>
              <a:rPr lang="en-US" dirty="0" smtClean="0"/>
              <a:t> and </a:t>
            </a:r>
            <a:r>
              <a:rPr lang="en-US" dirty="0" err="1" smtClean="0"/>
              <a:t>smartphones</a:t>
            </a:r>
            <a:r>
              <a:rPr lang="en-US" dirty="0" smtClean="0"/>
              <a:t> have 1-2 cores of 0.5-1 GHz</a:t>
            </a:r>
          </a:p>
          <a:p>
            <a:pPr lvl="1"/>
            <a:r>
              <a:rPr lang="en-US" dirty="0" smtClean="0"/>
              <a:t>Level of parallelization is very different</a:t>
            </a:r>
          </a:p>
          <a:p>
            <a:pPr lvl="1"/>
            <a:r>
              <a:rPr lang="en-US" dirty="0" smtClean="0"/>
              <a:t>Maximum throughput is very different</a:t>
            </a:r>
          </a:p>
          <a:p>
            <a:pPr lvl="1"/>
            <a:r>
              <a:rPr lang="en-US" dirty="0" smtClean="0"/>
              <a:t>Efficient algorithms work on </a:t>
            </a:r>
            <a:r>
              <a:rPr lang="en-US" dirty="0" err="1" smtClean="0"/>
              <a:t>smartphone</a:t>
            </a:r>
            <a:r>
              <a:rPr lang="en-US" dirty="0" smtClean="0"/>
              <a:t> level CPUs, and scream on high-end computers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34</a:t>
            </a:fld>
            <a:endParaRPr lang="fi-FI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752600"/>
            <a:ext cx="1718557" cy="1403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581400"/>
            <a:ext cx="2174809" cy="16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 </a:t>
            </a:r>
            <a:r>
              <a:rPr lang="en-US" dirty="0" err="1" smtClean="0"/>
              <a:t>htop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35</a:t>
            </a:fld>
            <a:endParaRPr lang="fi-FI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6781800" cy="5589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screen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Laptops may have 17”, 1920x1200 screens</a:t>
            </a:r>
          </a:p>
          <a:p>
            <a:pPr lvl="1"/>
            <a:r>
              <a:rPr lang="en-US" dirty="0" err="1" smtClean="0"/>
              <a:t>Netbooks</a:t>
            </a:r>
            <a:r>
              <a:rPr lang="en-US" dirty="0" smtClean="0"/>
              <a:t> have 7-13”, max 1280x800</a:t>
            </a:r>
          </a:p>
          <a:p>
            <a:pPr lvl="1"/>
            <a:r>
              <a:rPr lang="en-US" dirty="0" err="1" smtClean="0"/>
              <a:t>Smartphones</a:t>
            </a:r>
            <a:r>
              <a:rPr lang="en-US" dirty="0" smtClean="0"/>
              <a:t> have 3-4”, max 860x480</a:t>
            </a:r>
          </a:p>
          <a:p>
            <a:r>
              <a:rPr lang="en-US" dirty="0" smtClean="0"/>
              <a:t>Designing a scaling application UI is hard</a:t>
            </a:r>
          </a:p>
          <a:p>
            <a:pPr lvl="1"/>
            <a:r>
              <a:rPr lang="en-US" dirty="0" smtClean="0"/>
              <a:t>Dialogs designed for 860x480 may look tiny on 1920x1200</a:t>
            </a:r>
          </a:p>
          <a:p>
            <a:pPr lvl="1"/>
            <a:r>
              <a:rPr lang="en-US" dirty="0" smtClean="0"/>
              <a:t>Dialogs designed for 1920x1200 may simply not fit in 860x480</a:t>
            </a:r>
          </a:p>
          <a:p>
            <a:pPr lvl="1"/>
            <a:r>
              <a:rPr lang="en-US" dirty="0" smtClean="0"/>
              <a:t>Also, what is the input mechanism?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36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lose network coverage</a:t>
            </a:r>
          </a:p>
          <a:p>
            <a:pPr lvl="1"/>
            <a:r>
              <a:rPr lang="en-US" dirty="0" smtClean="0"/>
              <a:t>Applications must degrade gracefully</a:t>
            </a:r>
          </a:p>
          <a:p>
            <a:r>
              <a:rPr lang="en-US" dirty="0" smtClean="0"/>
              <a:t>May start to run out of power</a:t>
            </a:r>
          </a:p>
          <a:p>
            <a:pPr lvl="1"/>
            <a:r>
              <a:rPr lang="en-US" dirty="0" smtClean="0"/>
              <a:t>Must absolutely minimize what apps do</a:t>
            </a:r>
          </a:p>
          <a:p>
            <a:pPr lvl="1"/>
            <a:r>
              <a:rPr lang="en-US" dirty="0" smtClean="0"/>
              <a:t>Must survive power outages gracefully</a:t>
            </a:r>
          </a:p>
          <a:p>
            <a:r>
              <a:rPr lang="en-US" dirty="0" smtClean="0"/>
              <a:t>Incoming phone call</a:t>
            </a:r>
          </a:p>
          <a:p>
            <a:pPr lvl="1"/>
            <a:r>
              <a:rPr lang="en-US" dirty="0" smtClean="0"/>
              <a:t>Applications must yield immediately to allow the high priority task to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37</a:t>
            </a:fld>
            <a:endParaRPr lang="fi-FI" altLang="zh-CN"/>
          </a:p>
        </p:txBody>
      </p:sp>
      <p:sp>
        <p:nvSpPr>
          <p:cNvPr id="5" name="TextBox 4"/>
          <p:cNvSpPr txBox="1"/>
          <p:nvPr/>
        </p:nvSpPr>
        <p:spPr>
          <a:xfrm>
            <a:off x="6477000" y="1676400"/>
            <a:ext cx="1864613" cy="7386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You always </a:t>
            </a:r>
            <a:r>
              <a:rPr lang="en-US" sz="1400" i="1" dirty="0" smtClean="0"/>
              <a:t>do</a:t>
            </a:r>
            <a:r>
              <a:rPr lang="en-US" sz="1400" dirty="0" smtClean="0"/>
              <a:t> check</a:t>
            </a:r>
            <a:br>
              <a:rPr lang="en-US" sz="1400" dirty="0" smtClean="0"/>
            </a:br>
            <a:r>
              <a:rPr lang="en-US" sz="1400" dirty="0" smtClean="0"/>
              <a:t>for error values from</a:t>
            </a:r>
            <a:br>
              <a:rPr lang="en-US" sz="1400" dirty="0" smtClean="0"/>
            </a:br>
            <a:r>
              <a:rPr lang="en-US" sz="1400" dirty="0" smtClean="0"/>
              <a:t>API calls, right?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3429000"/>
            <a:ext cx="1971087" cy="7386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Database transactions</a:t>
            </a:r>
            <a:br>
              <a:rPr lang="en-US" sz="1400" dirty="0" smtClean="0"/>
            </a:br>
            <a:r>
              <a:rPr lang="en-US" sz="1400" dirty="0" smtClean="0"/>
              <a:t>and journaling file sys-</a:t>
            </a:r>
            <a:br>
              <a:rPr lang="en-US" sz="1400" dirty="0" smtClean="0"/>
            </a:br>
            <a:r>
              <a:rPr lang="en-US" sz="1400" dirty="0" err="1" smtClean="0"/>
              <a:t>tems</a:t>
            </a:r>
            <a:r>
              <a:rPr lang="en-US" sz="1400" dirty="0" smtClean="0"/>
              <a:t> are your friends.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rotation</a:t>
            </a:r>
          </a:p>
          <a:p>
            <a:pPr lvl="1"/>
            <a:r>
              <a:rPr lang="en-US" dirty="0" smtClean="0"/>
              <a:t>Mobile devices often have accelerometers – can tell whether it is in landscape or portrait mode</a:t>
            </a:r>
          </a:p>
          <a:p>
            <a:pPr lvl="1"/>
            <a:r>
              <a:rPr lang="en-US" dirty="0" smtClean="0"/>
              <a:t>Applications should register for orientation change notifications and re-layout accordingly</a:t>
            </a:r>
          </a:p>
          <a:p>
            <a:r>
              <a:rPr lang="en-US" dirty="0" smtClean="0"/>
              <a:t>Input methods</a:t>
            </a:r>
          </a:p>
          <a:p>
            <a:pPr lvl="1"/>
            <a:r>
              <a:rPr lang="en-US" dirty="0" smtClean="0"/>
              <a:t>Hardware keyboard, virtual keyboard, finger input, Bluetooth keyboards and mice, …</a:t>
            </a:r>
          </a:p>
          <a:p>
            <a:pPr lvl="1"/>
            <a:r>
              <a:rPr lang="en-US" dirty="0" smtClean="0"/>
              <a:t>Extra controls such as microphone buttons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38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rotation on </a:t>
            </a:r>
            <a:r>
              <a:rPr lang="en-US" dirty="0" err="1" smtClean="0"/>
              <a:t>Maemo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39</a:t>
            </a:fld>
            <a:endParaRPr lang="fi-FI" altLang="zh-CN"/>
          </a:p>
        </p:txBody>
      </p:sp>
      <p:sp>
        <p:nvSpPr>
          <p:cNvPr id="5" name="TextBox 4"/>
          <p:cNvSpPr txBox="1"/>
          <p:nvPr/>
        </p:nvSpPr>
        <p:spPr>
          <a:xfrm>
            <a:off x="381000" y="2743200"/>
            <a:ext cx="84344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MyReceiverClass</a:t>
            </a:r>
            <a:r>
              <a:rPr lang="en-US" dirty="0" smtClean="0">
                <a:latin typeface="Courier New"/>
                <a:cs typeface="Courier New"/>
              </a:rPr>
              <a:t> * receiver = new </a:t>
            </a:r>
            <a:r>
              <a:rPr lang="en-US" dirty="0" err="1" smtClean="0">
                <a:latin typeface="Courier New"/>
                <a:cs typeface="Courier New"/>
              </a:rPr>
              <a:t>MyReceiverClass(this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QDBusConnection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systemBus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QDBusConnection::systemBus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systemBus.connect("com.nokia.mce</a:t>
            </a:r>
            <a:r>
              <a:rPr lang="en-US" dirty="0" smtClean="0">
                <a:latin typeface="Courier New"/>
                <a:cs typeface="Courier New"/>
              </a:rPr>
              <a:t>",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              "/com/</a:t>
            </a:r>
            <a:r>
              <a:rPr lang="en-US" dirty="0" err="1" smtClean="0">
                <a:latin typeface="Courier New"/>
                <a:cs typeface="Courier New"/>
              </a:rPr>
              <a:t>nokia/mce/signal</a:t>
            </a:r>
            <a:r>
              <a:rPr lang="en-US" dirty="0" smtClean="0">
                <a:latin typeface="Courier New"/>
                <a:cs typeface="Courier New"/>
              </a:rPr>
              <a:t>",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              "</a:t>
            </a:r>
            <a:r>
              <a:rPr lang="en-US" dirty="0" err="1" smtClean="0">
                <a:latin typeface="Courier New"/>
                <a:cs typeface="Courier New"/>
              </a:rPr>
              <a:t>com.nokia.mce.signal</a:t>
            </a:r>
            <a:r>
              <a:rPr lang="en-US" dirty="0" smtClean="0">
                <a:latin typeface="Courier New"/>
                <a:cs typeface="Courier New"/>
              </a:rPr>
              <a:t>",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              "</a:t>
            </a:r>
            <a:r>
              <a:rPr lang="en-US" dirty="0" err="1" smtClean="0">
                <a:latin typeface="Courier New"/>
                <a:cs typeface="Courier New"/>
              </a:rPr>
              <a:t>sig_device_orientation_ind</a:t>
            </a:r>
            <a:r>
              <a:rPr lang="en-US" dirty="0" smtClean="0">
                <a:latin typeface="Courier New"/>
                <a:cs typeface="Courier New"/>
              </a:rPr>
              <a:t>",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              receiver, </a:t>
            </a:r>
            <a:r>
              <a:rPr lang="en-US" dirty="0" err="1" smtClean="0">
                <a:latin typeface="Courier New"/>
                <a:cs typeface="Courier New"/>
              </a:rPr>
              <a:t>SLOT(orientationChanged(QString</a:t>
            </a:r>
            <a:r>
              <a:rPr lang="en-US" dirty="0" smtClean="0">
                <a:latin typeface="Courier New"/>
                <a:cs typeface="Courier New"/>
              </a:rPr>
              <a:t>)));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752600"/>
            <a:ext cx="37652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MyReceiverClass</a:t>
            </a:r>
            <a:r>
              <a:rPr lang="en-US" i="1" dirty="0" smtClean="0"/>
              <a:t> </a:t>
            </a:r>
            <a:r>
              <a:rPr lang="en-US" dirty="0" smtClean="0"/>
              <a:t>inherits </a:t>
            </a:r>
            <a:r>
              <a:rPr lang="en-US" i="1" dirty="0" err="1" smtClean="0"/>
              <a:t>QObject</a:t>
            </a:r>
            <a:r>
              <a:rPr lang="en-US" dirty="0" smtClean="0"/>
              <a:t>, and</a:t>
            </a:r>
            <a:br>
              <a:rPr lang="en-US" dirty="0" smtClean="0"/>
            </a:br>
            <a:r>
              <a:rPr lang="en-US" dirty="0" smtClean="0"/>
              <a:t>implements slot </a:t>
            </a:r>
            <a:r>
              <a:rPr lang="en-US" i="1" dirty="0" err="1" smtClean="0"/>
              <a:t>orientationChanged</a:t>
            </a:r>
            <a:r>
              <a:rPr lang="en-US" i="1" dirty="0" smtClean="0"/>
              <a:t>().</a:t>
            </a:r>
            <a:endParaRPr lang="en-US" i="1" dirty="0"/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 bwMode="auto">
          <a:xfrm rot="16200000" flipH="1">
            <a:off x="5272306" y="2452906"/>
            <a:ext cx="482024" cy="25096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934200" y="3505200"/>
            <a:ext cx="19522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DBus</a:t>
            </a:r>
            <a:r>
              <a:rPr lang="en-US" dirty="0" smtClean="0"/>
              <a:t> is a message</a:t>
            </a:r>
            <a:br>
              <a:rPr lang="en-US" dirty="0" smtClean="0"/>
            </a:br>
            <a:r>
              <a:rPr lang="en-US" dirty="0" smtClean="0"/>
              <a:t>passing system.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 rot="10800000">
            <a:off x="6934200" y="3276600"/>
            <a:ext cx="533400" cy="2286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28600" y="4038600"/>
            <a:ext cx="2487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MCE is the Mode Control</a:t>
            </a:r>
            <a:br>
              <a:rPr lang="en-US" dirty="0" smtClean="0"/>
            </a:br>
            <a:r>
              <a:rPr lang="en-US" dirty="0" smtClean="0"/>
              <a:t>Entity (a system process)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Maemo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2209800" y="3581400"/>
            <a:ext cx="914400" cy="4572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67000" y="5029200"/>
            <a:ext cx="4748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MCE sends the </a:t>
            </a:r>
            <a:r>
              <a:rPr lang="en-US" i="1" dirty="0" err="1" smtClean="0"/>
              <a:t>sig_device_orientation_ind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via the system message bus, your object’s slot</a:t>
            </a:r>
            <a:br>
              <a:rPr lang="en-US" dirty="0" smtClean="0"/>
            </a:br>
            <a:r>
              <a:rPr lang="en-US" i="1" dirty="0" err="1" smtClean="0"/>
              <a:t>orientationChanged</a:t>
            </a:r>
            <a:r>
              <a:rPr lang="en-US" i="1" dirty="0" smtClean="0"/>
              <a:t>()</a:t>
            </a:r>
            <a:r>
              <a:rPr lang="en-US" dirty="0" smtClean="0"/>
              <a:t> will get called with argument</a:t>
            </a:r>
            <a:br>
              <a:rPr lang="en-US" dirty="0" smtClean="0"/>
            </a:br>
            <a:r>
              <a:rPr lang="en-US" dirty="0" smtClean="0"/>
              <a:t>“portrait” or “landscape”.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4648200" y="4572000"/>
            <a:ext cx="685800" cy="5334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Advances in technology make computers mobile</a:t>
            </a:r>
          </a:p>
          <a:p>
            <a:pPr lvl="1"/>
            <a:r>
              <a:rPr lang="en-US" dirty="0" smtClean="0"/>
              <a:t>Low-power processors, displays, wireless network chipsets, …</a:t>
            </a:r>
          </a:p>
          <a:p>
            <a:pPr lvl="1"/>
            <a:r>
              <a:rPr lang="en-US" dirty="0" smtClean="0"/>
              <a:t>Laptops outsell desktop computers</a:t>
            </a:r>
          </a:p>
          <a:p>
            <a:pPr lvl="1"/>
            <a:r>
              <a:rPr lang="en-US" dirty="0" smtClean="0"/>
              <a:t>High-end </a:t>
            </a:r>
            <a:r>
              <a:rPr lang="en-US" dirty="0" err="1" smtClean="0"/>
              <a:t>smartphones</a:t>
            </a:r>
            <a:r>
              <a:rPr lang="en-US" dirty="0" smtClean="0"/>
              <a:t> = mobile computers</a:t>
            </a:r>
          </a:p>
          <a:p>
            <a:r>
              <a:rPr lang="en-US" dirty="0" smtClean="0"/>
              <a:t>Need to know how to make software function well in a mobile device</a:t>
            </a:r>
          </a:p>
          <a:p>
            <a:pPr lvl="1"/>
            <a:r>
              <a:rPr lang="en-US" dirty="0" smtClean="0"/>
              <a:t>Qt is big part of </a:t>
            </a:r>
            <a:r>
              <a:rPr lang="en-US" dirty="0" err="1" smtClean="0"/>
              <a:t>Symbian</a:t>
            </a:r>
            <a:r>
              <a:rPr lang="en-US" dirty="0" smtClean="0"/>
              <a:t> &amp; </a:t>
            </a:r>
            <a:r>
              <a:rPr lang="en-US" dirty="0" err="1" smtClean="0"/>
              <a:t>Maemo/MeeGo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4</a:t>
            </a:fld>
            <a:endParaRPr lang="fi-FI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851400"/>
            <a:ext cx="2133600" cy="71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1" y="3200400"/>
            <a:ext cx="1219200" cy="10693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600" y="3048000"/>
            <a:ext cx="1591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iSuppli</a:t>
            </a:r>
            <a:r>
              <a:rPr lang="en-US" sz="1400" dirty="0" smtClean="0"/>
              <a:t>, Dec 2008</a:t>
            </a:r>
            <a:endParaRPr lang="en-US" sz="14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 rot="10800000" flipV="1">
            <a:off x="5562600" y="3352800"/>
            <a:ext cx="228600" cy="762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19600" y="4267200"/>
            <a:ext cx="1633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Nokia terminology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rot="10800000" flipV="1">
            <a:off x="5486400" y="4267200"/>
            <a:ext cx="228600" cy="762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762000"/>
            <a:ext cx="1835658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leaks cause device to reboot</a:t>
            </a:r>
          </a:p>
          <a:p>
            <a:pPr lvl="1"/>
            <a:r>
              <a:rPr lang="en-US" dirty="0" smtClean="0"/>
              <a:t>User will not like this! (user = </a:t>
            </a:r>
            <a:r>
              <a:rPr lang="en-US" i="1" dirty="0" smtClean="0"/>
              <a:t>you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Careful weeding out of dynamic memory allocation problems is needed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QObjects</a:t>
            </a:r>
            <a:r>
              <a:rPr lang="en-US" dirty="0" smtClean="0"/>
              <a:t>, tools such as </a:t>
            </a:r>
            <a:r>
              <a:rPr lang="en-US" dirty="0" err="1" smtClean="0"/>
              <a:t>valgrind</a:t>
            </a:r>
            <a:endParaRPr lang="en-US" dirty="0" smtClean="0"/>
          </a:p>
          <a:p>
            <a:r>
              <a:rPr lang="en-US" dirty="0" smtClean="0"/>
              <a:t>Limited amount of memory in device</a:t>
            </a:r>
          </a:p>
          <a:p>
            <a:pPr lvl="1"/>
            <a:r>
              <a:rPr lang="en-US" dirty="0" smtClean="0"/>
              <a:t>Swapping is slow and expensive power-wise</a:t>
            </a:r>
          </a:p>
          <a:p>
            <a:pPr lvl="1"/>
            <a:r>
              <a:rPr lang="en-US" dirty="0" smtClean="0"/>
              <a:t>Use as little memory as you can, free memory when not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40</a:t>
            </a:fld>
            <a:endParaRPr lang="fi-FI" altLang="zh-CN"/>
          </a:p>
        </p:txBody>
      </p:sp>
      <p:sp>
        <p:nvSpPr>
          <p:cNvPr id="5" name="TextBox 4"/>
          <p:cNvSpPr txBox="1"/>
          <p:nvPr/>
        </p:nvSpPr>
        <p:spPr>
          <a:xfrm>
            <a:off x="6629400" y="3124200"/>
            <a:ext cx="1991025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Arguably, Java is better</a:t>
            </a:r>
            <a:br>
              <a:rPr lang="en-US" sz="1200" dirty="0" smtClean="0"/>
            </a:br>
            <a:r>
              <a:rPr lang="en-US" sz="1200" dirty="0" smtClean="0"/>
              <a:t>than C/C++ in this regard</a:t>
            </a:r>
            <a:br>
              <a:rPr lang="en-US" sz="1200" dirty="0" smtClean="0"/>
            </a:br>
            <a:r>
              <a:rPr lang="en-US" sz="1200" dirty="0" smtClean="0"/>
              <a:t>as it handles memory</a:t>
            </a:r>
            <a:br>
              <a:rPr lang="en-US" sz="1200" dirty="0" smtClean="0"/>
            </a:br>
            <a:r>
              <a:rPr lang="en-US" sz="1200" dirty="0" err="1" smtClean="0"/>
              <a:t>deallocation</a:t>
            </a:r>
            <a:r>
              <a:rPr lang="en-US" sz="1200" dirty="0" smtClean="0"/>
              <a:t> automatically.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</a:t>
            </a:r>
            <a:r>
              <a:rPr lang="en-US" dirty="0" err="1" smtClean="0"/>
              <a:t>valgrind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Supports x86, </a:t>
            </a:r>
            <a:br>
              <a:rPr lang="en-US" dirty="0" smtClean="0"/>
            </a:br>
            <a:r>
              <a:rPr lang="en-US" dirty="0" smtClean="0"/>
              <a:t>older ARM chips</a:t>
            </a:r>
          </a:p>
          <a:p>
            <a:r>
              <a:rPr lang="en-US" dirty="0" smtClean="0"/>
              <a:t>Full ARMv7 support </a:t>
            </a:r>
            <a:br>
              <a:rPr lang="en-US" dirty="0" smtClean="0"/>
            </a:br>
            <a:r>
              <a:rPr lang="en-US" dirty="0" smtClean="0"/>
              <a:t>coming soon</a:t>
            </a:r>
          </a:p>
          <a:p>
            <a:r>
              <a:rPr lang="en-US" dirty="0" smtClean="0"/>
              <a:t>Multiple GUI front-</a:t>
            </a:r>
            <a:br>
              <a:rPr lang="en-US" dirty="0" smtClean="0"/>
            </a:br>
            <a:r>
              <a:rPr lang="en-US" dirty="0" smtClean="0"/>
              <a:t>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41</a:t>
            </a:fld>
            <a:endParaRPr lang="fi-FI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685800"/>
            <a:ext cx="4724400" cy="549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multiple applications simultaneously requires special care</a:t>
            </a:r>
          </a:p>
          <a:p>
            <a:pPr lvl="1"/>
            <a:r>
              <a:rPr lang="en-US" dirty="0" smtClean="0"/>
              <a:t>You run out of memory, and device reboots</a:t>
            </a:r>
          </a:p>
          <a:p>
            <a:pPr lvl="1"/>
            <a:r>
              <a:rPr lang="en-US" dirty="0" smtClean="0"/>
              <a:t>Background apps eat all your CPU, and you can’t answer phone calls</a:t>
            </a:r>
          </a:p>
          <a:p>
            <a:r>
              <a:rPr lang="en-US" dirty="0" err="1" smtClean="0"/>
              <a:t>iPhone</a:t>
            </a:r>
            <a:r>
              <a:rPr lang="en-US" dirty="0" smtClean="0"/>
              <a:t> OS just tells your app it’s about to be killed</a:t>
            </a:r>
          </a:p>
          <a:p>
            <a:pPr lvl="1"/>
            <a:r>
              <a:rPr lang="en-US" dirty="0" smtClean="0"/>
              <a:t>Your app must save state information to disk, so that it can resume smoothly when restarted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42</a:t>
            </a:fld>
            <a:endParaRPr lang="fi-FI" altLang="zh-CN"/>
          </a:p>
        </p:txBody>
      </p:sp>
      <p:sp>
        <p:nvSpPr>
          <p:cNvPr id="5" name="TextBox 4"/>
          <p:cNvSpPr txBox="1"/>
          <p:nvPr/>
        </p:nvSpPr>
        <p:spPr>
          <a:xfrm>
            <a:off x="7391400" y="3886200"/>
            <a:ext cx="1627794" cy="95410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This is clever,</a:t>
            </a:r>
            <a:br>
              <a:rPr lang="en-US" sz="1400" dirty="0" smtClean="0"/>
            </a:br>
            <a:r>
              <a:rPr lang="en-US" sz="1400" dirty="0" smtClean="0"/>
              <a:t>because only</a:t>
            </a:r>
            <a:br>
              <a:rPr lang="en-US" sz="1400" dirty="0" smtClean="0"/>
            </a:br>
            <a:r>
              <a:rPr lang="en-US" sz="1400" dirty="0" smtClean="0"/>
              <a:t>one app at a</a:t>
            </a:r>
            <a:br>
              <a:rPr lang="en-US" sz="1400" dirty="0" smtClean="0"/>
            </a:br>
            <a:r>
              <a:rPr lang="en-US" sz="1400" dirty="0" smtClean="0"/>
              <a:t>time is in memory.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does automatic suspend/resume</a:t>
            </a:r>
          </a:p>
          <a:p>
            <a:pPr lvl="1"/>
            <a:r>
              <a:rPr lang="en-US" dirty="0" smtClean="0"/>
              <a:t>Stores idle app state on disk automatically</a:t>
            </a:r>
          </a:p>
          <a:p>
            <a:pPr lvl="1"/>
            <a:r>
              <a:rPr lang="en-US" dirty="0" smtClean="0"/>
              <a:t>Reloads app state when app is resumed, which causes occasional stalls</a:t>
            </a:r>
          </a:p>
          <a:p>
            <a:r>
              <a:rPr lang="en-US" dirty="0" err="1" smtClean="0"/>
              <a:t>Maemo/MeeGo</a:t>
            </a:r>
            <a:r>
              <a:rPr lang="en-US" dirty="0" smtClean="0"/>
              <a:t> does regular Linux multitasking</a:t>
            </a:r>
          </a:p>
          <a:p>
            <a:pPr lvl="1"/>
            <a:r>
              <a:rPr lang="en-US" dirty="0" err="1" smtClean="0"/>
              <a:t>cgroups</a:t>
            </a:r>
            <a:r>
              <a:rPr lang="en-US" dirty="0" smtClean="0"/>
              <a:t> to prioritize process groups in memory</a:t>
            </a:r>
          </a:p>
          <a:p>
            <a:pPr lvl="1"/>
            <a:r>
              <a:rPr lang="en-US" dirty="0" smtClean="0"/>
              <a:t>Uses swap to extend physical memory, which causes occasional stalls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43</a:t>
            </a:fld>
            <a:endParaRPr lang="fi-FI" altLang="zh-CN"/>
          </a:p>
        </p:txBody>
      </p:sp>
      <p:sp>
        <p:nvSpPr>
          <p:cNvPr id="5" name="TextBox 4"/>
          <p:cNvSpPr txBox="1"/>
          <p:nvPr/>
        </p:nvSpPr>
        <p:spPr>
          <a:xfrm>
            <a:off x="6934200" y="3200400"/>
            <a:ext cx="1641821" cy="95410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Android 2.2 has</a:t>
            </a:r>
            <a:br>
              <a:rPr lang="en-US" sz="1400" dirty="0" smtClean="0"/>
            </a:br>
            <a:r>
              <a:rPr lang="en-US" sz="1400" dirty="0" smtClean="0"/>
              <a:t>a task manager,</a:t>
            </a:r>
            <a:br>
              <a:rPr lang="en-US" sz="1400" dirty="0" smtClean="0"/>
            </a:br>
            <a:r>
              <a:rPr lang="en-US" sz="1400" dirty="0" smtClean="0"/>
              <a:t>where you can kill</a:t>
            </a:r>
            <a:br>
              <a:rPr lang="en-US" sz="1400" dirty="0" smtClean="0"/>
            </a:br>
            <a:r>
              <a:rPr lang="en-US" sz="1400" dirty="0" smtClean="0"/>
              <a:t>idle apps by hand.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design patterns</a:t>
            </a:r>
          </a:p>
          <a:p>
            <a:pPr lvl="1"/>
            <a:r>
              <a:rPr lang="en-US" dirty="0" smtClean="0"/>
              <a:t>Mobilize, Don’t Miniaturize</a:t>
            </a:r>
          </a:p>
          <a:p>
            <a:pPr lvl="1"/>
            <a:r>
              <a:rPr lang="en-US" dirty="0" smtClean="0"/>
              <a:t>The Carry Principle</a:t>
            </a:r>
          </a:p>
          <a:p>
            <a:pPr lvl="1"/>
            <a:r>
              <a:rPr lang="en-US" dirty="0" smtClean="0"/>
              <a:t>Context Sensitivity</a:t>
            </a:r>
          </a:p>
          <a:p>
            <a:r>
              <a:rPr lang="en-US" dirty="0" smtClean="0"/>
              <a:t>New research coming out all the time</a:t>
            </a:r>
          </a:p>
          <a:p>
            <a:pPr lvl="1"/>
            <a:r>
              <a:rPr lang="en-US" dirty="0" smtClean="0"/>
              <a:t>Including 3D interfaces in 1-2 years</a:t>
            </a:r>
          </a:p>
          <a:p>
            <a:pPr lvl="1"/>
            <a:r>
              <a:rPr lang="en-US" dirty="0" smtClean="0"/>
              <a:t>Tricky to combine 3D and touch…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44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Multiplatform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Qt is supported “everywhere”</a:t>
            </a:r>
          </a:p>
          <a:p>
            <a:pPr lvl="1"/>
            <a:r>
              <a:rPr lang="en-US" dirty="0" smtClean="0"/>
              <a:t>Encourages creation of multiplatform applications</a:t>
            </a:r>
          </a:p>
          <a:p>
            <a:pPr lvl="1"/>
            <a:r>
              <a:rPr lang="en-US" dirty="0" smtClean="0"/>
              <a:t>But: even if the core application works everywhere, the user interface may not</a:t>
            </a:r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ifdef</a:t>
            </a:r>
            <a:r>
              <a:rPr lang="en-US" dirty="0" smtClean="0"/>
              <a:t> statements in code to instantiate different UI code for different UX environments?</a:t>
            </a:r>
          </a:p>
          <a:p>
            <a:pPr lvl="1"/>
            <a:r>
              <a:rPr lang="en-US" dirty="0" err="1" smtClean="0"/>
              <a:t>QtMobility</a:t>
            </a:r>
            <a:r>
              <a:rPr lang="en-US" dirty="0" smtClean="0"/>
              <a:t> APIs to query system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45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widgets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WebKit</a:t>
            </a:r>
            <a:r>
              <a:rPr lang="en-US" dirty="0" smtClean="0"/>
              <a:t> is the standard web runtime (WRT)</a:t>
            </a:r>
          </a:p>
          <a:p>
            <a:pPr lvl="1"/>
            <a:r>
              <a:rPr lang="en-US" dirty="0" smtClean="0"/>
              <a:t>Provided by Android, </a:t>
            </a:r>
            <a:r>
              <a:rPr lang="en-US" dirty="0" err="1" smtClean="0"/>
              <a:t>Symbian</a:t>
            </a:r>
            <a:r>
              <a:rPr lang="en-US" dirty="0" smtClean="0"/>
              <a:t>, </a:t>
            </a:r>
            <a:r>
              <a:rPr lang="en-US" dirty="0" err="1" smtClean="0"/>
              <a:t>Maemo/MeeGo</a:t>
            </a:r>
            <a:endParaRPr lang="en-US" dirty="0" smtClean="0"/>
          </a:p>
          <a:p>
            <a:pPr lvl="1"/>
            <a:r>
              <a:rPr lang="en-US" dirty="0" smtClean="0"/>
              <a:t>Differences in JIT support</a:t>
            </a:r>
          </a:p>
          <a:p>
            <a:pPr lvl="1"/>
            <a:r>
              <a:rPr lang="en-US" dirty="0" smtClean="0"/>
              <a:t>Platform service interfaces visible in JavaScript</a:t>
            </a:r>
          </a:p>
          <a:p>
            <a:r>
              <a:rPr lang="en-US" dirty="0" smtClean="0"/>
              <a:t>Applications as widgets run in a WRT process context</a:t>
            </a:r>
          </a:p>
          <a:p>
            <a:pPr lvl="1"/>
            <a:r>
              <a:rPr lang="en-US" dirty="0" smtClean="0"/>
              <a:t>Similar considerations as for native applications</a:t>
            </a:r>
          </a:p>
          <a:p>
            <a:pPr lvl="1"/>
            <a:r>
              <a:rPr lang="en-US" dirty="0" smtClean="0"/>
              <a:t>Often possible to embed to native applications, sometimes just use in </a:t>
            </a:r>
            <a:r>
              <a:rPr lang="en-US" dirty="0" err="1" smtClean="0"/>
              <a:t>homescreen</a:t>
            </a:r>
            <a:r>
              <a:rPr lang="en-US" dirty="0" smtClean="0"/>
              <a:t>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46</a:t>
            </a:fld>
            <a:endParaRPr lang="fi-FI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D:\Bi Weekly Marketing Report\Luxco\iStock_000004633733Small.jpg"/>
          <p:cNvPicPr>
            <a:picLocks noChangeAspect="1" noChangeArrowheads="1"/>
          </p:cNvPicPr>
          <p:nvPr/>
        </p:nvPicPr>
        <p:blipFill>
          <a:blip r:embed="rId3" cstate="print"/>
          <a:srcRect t="9914"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D2D55DA-9BAF-4795-9997-35AD7913B6AA}" type="slidenum">
              <a:rPr lang="fi-FI" altLang="zh-CN"/>
              <a:pPr/>
              <a:t>47</a:t>
            </a:fld>
            <a:endParaRPr lang="fi-FI" altLang="zh-CN"/>
          </a:p>
        </p:txBody>
      </p:sp>
      <p:pic>
        <p:nvPicPr>
          <p:cNvPr id="7172" name="Picture 7" descr="D:\Bi Weekly Marketing Report\Luxco\symbio_new_logo-bl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42900"/>
            <a:ext cx="24399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Symbio_tagline_print_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125"/>
            <a:ext cx="91440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software for mobiles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</a:t>
            </a:r>
            <a:r>
              <a:rPr lang="en-US" dirty="0" err="1" smtClean="0"/>
              <a:t>smartphones</a:t>
            </a:r>
            <a:endParaRPr lang="en-US" dirty="0" smtClean="0"/>
          </a:p>
          <a:p>
            <a:pPr lvl="1"/>
            <a:r>
              <a:rPr lang="en-US" dirty="0" smtClean="0"/>
              <a:t>Eclipse, Java</a:t>
            </a:r>
          </a:p>
          <a:p>
            <a:r>
              <a:rPr lang="en-US" dirty="0" err="1" smtClean="0"/>
              <a:t>Symbian</a:t>
            </a:r>
            <a:r>
              <a:rPr lang="en-US" dirty="0" smtClean="0"/>
              <a:t> </a:t>
            </a:r>
            <a:r>
              <a:rPr lang="en-US" dirty="0" err="1" smtClean="0"/>
              <a:t>smartphones</a:t>
            </a:r>
            <a:endParaRPr lang="en-US" dirty="0" smtClean="0"/>
          </a:p>
          <a:p>
            <a:pPr lvl="1"/>
            <a:r>
              <a:rPr lang="en-US" dirty="0" err="1" smtClean="0"/>
              <a:t>NetBeans</a:t>
            </a:r>
            <a:r>
              <a:rPr lang="en-US" dirty="0" smtClean="0"/>
              <a:t> / Eclipse, Java ME</a:t>
            </a:r>
          </a:p>
          <a:p>
            <a:pPr lvl="1"/>
            <a:r>
              <a:rPr lang="en-US" dirty="0" smtClean="0"/>
              <a:t>Qt Creator, C/C++</a:t>
            </a:r>
          </a:p>
          <a:p>
            <a:r>
              <a:rPr lang="en-US" dirty="0" err="1" smtClean="0"/>
              <a:t>Maemo</a:t>
            </a:r>
            <a:r>
              <a:rPr lang="en-US" dirty="0" smtClean="0"/>
              <a:t> / </a:t>
            </a:r>
            <a:r>
              <a:rPr lang="en-US" dirty="0" err="1" smtClean="0"/>
              <a:t>MeeGo</a:t>
            </a:r>
            <a:r>
              <a:rPr lang="en-US" dirty="0" smtClean="0"/>
              <a:t> </a:t>
            </a:r>
            <a:r>
              <a:rPr lang="en-US" dirty="0" err="1" smtClean="0"/>
              <a:t>smartphones</a:t>
            </a:r>
            <a:endParaRPr lang="en-US" dirty="0" smtClean="0"/>
          </a:p>
          <a:p>
            <a:pPr lvl="1"/>
            <a:r>
              <a:rPr lang="en-US" dirty="0" smtClean="0"/>
              <a:t>Qt Creator, C/C++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5</a:t>
            </a:fld>
            <a:endParaRPr lang="fi-FI" altLang="zh-CN"/>
          </a:p>
        </p:txBody>
      </p:sp>
      <p:sp>
        <p:nvSpPr>
          <p:cNvPr id="5" name="Right Brace 4"/>
          <p:cNvSpPr/>
          <p:nvPr/>
        </p:nvSpPr>
        <p:spPr bwMode="auto">
          <a:xfrm>
            <a:off x="5562600" y="2743200"/>
            <a:ext cx="304800" cy="3200400"/>
          </a:xfrm>
          <a:prstGeom prst="rightBrac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038600"/>
            <a:ext cx="20320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 particular interest</a:t>
            </a:r>
            <a:br>
              <a:rPr lang="en-US" dirty="0" smtClean="0"/>
            </a:br>
            <a:r>
              <a:rPr lang="en-US" dirty="0" smtClean="0"/>
              <a:t>in this course.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219200"/>
            <a:ext cx="2819201" cy="255454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desktop/server computing:</a:t>
            </a:r>
          </a:p>
          <a:p>
            <a:pPr algn="ctr"/>
            <a:r>
              <a:rPr lang="en-US" dirty="0" smtClean="0"/>
              <a:t>Java :== server</a:t>
            </a:r>
            <a:br>
              <a:rPr lang="en-US" dirty="0" smtClean="0"/>
            </a:br>
            <a:r>
              <a:rPr lang="en-US" dirty="0" smtClean="0"/>
              <a:t>C/C++ :== desktop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Qt was initially developed</a:t>
            </a:r>
            <a:br>
              <a:rPr lang="en-US" dirty="0" smtClean="0"/>
            </a:br>
            <a:r>
              <a:rPr lang="en-US" dirty="0" smtClean="0"/>
              <a:t>for desktop applications.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Mobile devices today are</a:t>
            </a:r>
            <a:br>
              <a:rPr lang="en-US" dirty="0" smtClean="0"/>
            </a:br>
            <a:r>
              <a:rPr lang="en-US" dirty="0" smtClean="0"/>
              <a:t>more powerful than the</a:t>
            </a:r>
            <a:br>
              <a:rPr lang="en-US" dirty="0" smtClean="0"/>
            </a:br>
            <a:r>
              <a:rPr lang="en-US" dirty="0" smtClean="0"/>
              <a:t>desktops 10 years ago.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elephant in the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2007, Apple change the mobile world with the </a:t>
            </a:r>
            <a:r>
              <a:rPr lang="en-US" dirty="0" err="1" smtClean="0"/>
              <a:t>iPhone</a:t>
            </a:r>
            <a:endParaRPr lang="en-US" dirty="0" smtClean="0"/>
          </a:p>
          <a:p>
            <a:pPr lvl="1"/>
            <a:r>
              <a:rPr lang="en-US" dirty="0" smtClean="0"/>
              <a:t>Touch user interface, excellent developer tools, seamless services integration, …</a:t>
            </a:r>
          </a:p>
          <a:p>
            <a:pPr lvl="1"/>
            <a:r>
              <a:rPr lang="en-US" dirty="0" smtClean="0"/>
              <a:t>Modern operating system, shared with iPod and Mac product lines</a:t>
            </a:r>
          </a:p>
          <a:p>
            <a:pPr lvl="1"/>
            <a:r>
              <a:rPr lang="en-US" dirty="0" smtClean="0"/>
              <a:t>Caught “industry regulars” with their pants down</a:t>
            </a:r>
          </a:p>
          <a:p>
            <a:pPr lvl="1"/>
            <a:r>
              <a:rPr lang="en-US" dirty="0" smtClean="0"/>
              <a:t>Nokia, Google, Samsung, et al – what choice do they have? Linux!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6</a:t>
            </a:fld>
            <a:endParaRPr lang="fi-FI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1676400"/>
            <a:ext cx="16383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5638800"/>
            <a:ext cx="3500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don’t talk about the </a:t>
            </a:r>
            <a:r>
              <a:rPr lang="en-US" dirty="0" err="1" smtClean="0"/>
              <a:t>iPhone</a:t>
            </a:r>
            <a:r>
              <a:rPr lang="en-US" dirty="0" smtClean="0"/>
              <a:t> 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iPad</a:t>
            </a:r>
            <a:r>
              <a:rPr lang="en-US" dirty="0" smtClean="0"/>
              <a:t> “killed the </a:t>
            </a:r>
            <a:r>
              <a:rPr lang="en-US" dirty="0" err="1" smtClean="0"/>
              <a:t>netbook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2010, Apple introduced another </a:t>
            </a:r>
            <a:br>
              <a:rPr lang="en-US" dirty="0" smtClean="0"/>
            </a:br>
            <a:r>
              <a:rPr lang="en-US" dirty="0" smtClean="0"/>
              <a:t>mobile game changer</a:t>
            </a:r>
          </a:p>
          <a:p>
            <a:pPr lvl="1"/>
            <a:r>
              <a:rPr lang="en-US" dirty="0" err="1" smtClean="0"/>
              <a:t>iPad</a:t>
            </a:r>
            <a:r>
              <a:rPr lang="en-US" dirty="0" smtClean="0"/>
              <a:t> = basically, a scaled-up </a:t>
            </a:r>
            <a:r>
              <a:rPr lang="en-US" dirty="0" err="1" smtClean="0"/>
              <a:t>iPhone</a:t>
            </a:r>
            <a:r>
              <a:rPr lang="en-US" dirty="0" smtClean="0"/>
              <a:t> with a </a:t>
            </a:r>
            <a:br>
              <a:rPr lang="en-US" dirty="0" smtClean="0"/>
            </a:br>
            <a:r>
              <a:rPr lang="en-US" dirty="0" smtClean="0"/>
              <a:t>10” touch screen</a:t>
            </a:r>
          </a:p>
          <a:p>
            <a:pPr lvl="1"/>
            <a:r>
              <a:rPr lang="en-US" dirty="0" smtClean="0"/>
              <a:t>Bigger case = can fit bigger battery, for</a:t>
            </a:r>
            <a:br>
              <a:rPr lang="en-US" dirty="0" smtClean="0"/>
            </a:br>
            <a:r>
              <a:rPr lang="en-US" dirty="0" smtClean="0"/>
              <a:t>~10 hours of intensive use</a:t>
            </a:r>
          </a:p>
          <a:p>
            <a:pPr lvl="1"/>
            <a:r>
              <a:rPr lang="en-US" dirty="0" smtClean="0"/>
              <a:t>7,5 million sold as of Sep 30, 2010</a:t>
            </a:r>
          </a:p>
          <a:p>
            <a:pPr lvl="1"/>
            <a:r>
              <a:rPr lang="en-US" dirty="0" smtClean="0"/>
              <a:t>Phenomenal </a:t>
            </a:r>
            <a:r>
              <a:rPr lang="en-US" dirty="0" err="1" smtClean="0"/>
              <a:t>netbook</a:t>
            </a:r>
            <a:r>
              <a:rPr lang="en-US" dirty="0" smtClean="0"/>
              <a:t> sales growth fizzled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7</a:t>
            </a:fld>
            <a:endParaRPr lang="fi-FI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762000"/>
            <a:ext cx="1835658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505200"/>
            <a:ext cx="21336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5257800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NPD, Morgan Stanley</a:t>
            </a:r>
            <a:br>
              <a:rPr lang="en-US" sz="1400" dirty="0" smtClean="0"/>
            </a:br>
            <a:r>
              <a:rPr lang="en-US" sz="1400" dirty="0" smtClean="0"/>
              <a:t>Research, 2010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 bwMode="auto">
          <a:xfrm rot="10800000" flipV="1">
            <a:off x="5410200" y="5181600"/>
            <a:ext cx="228600" cy="762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105400" y="3886200"/>
            <a:ext cx="114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Apple, 2010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rot="10800000" flipV="1">
            <a:off x="5410200" y="4191000"/>
            <a:ext cx="228600" cy="762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Powerful mobile computers can run variety of software</a:t>
            </a:r>
          </a:p>
          <a:p>
            <a:pPr lvl="1"/>
            <a:r>
              <a:rPr lang="en-US" dirty="0" smtClean="0"/>
              <a:t>Dynamic availability of applications to provide added value over device lifetime</a:t>
            </a:r>
          </a:p>
          <a:p>
            <a:pPr lvl="1"/>
            <a:r>
              <a:rPr lang="en-US" dirty="0" smtClean="0"/>
              <a:t>Devices become multi-purpose and adaptable</a:t>
            </a:r>
          </a:p>
          <a:p>
            <a:pPr lvl="1"/>
            <a:r>
              <a:rPr lang="en-US" dirty="0" smtClean="0"/>
              <a:t>Voice call functionality a secondary feature</a:t>
            </a:r>
          </a:p>
          <a:p>
            <a:r>
              <a:rPr lang="en-US" dirty="0" smtClean="0"/>
              <a:t>New software design challenges</a:t>
            </a:r>
          </a:p>
          <a:p>
            <a:pPr lvl="1"/>
            <a:r>
              <a:rPr lang="en-US" dirty="0" smtClean="0"/>
              <a:t>New user interaction models</a:t>
            </a:r>
          </a:p>
          <a:p>
            <a:pPr lvl="1"/>
            <a:r>
              <a:rPr lang="en-US" dirty="0" smtClean="0"/>
              <a:t>Preservation of battery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8</a:t>
            </a:fld>
            <a:endParaRPr lang="fi-FI" altLang="zh-CN"/>
          </a:p>
        </p:txBody>
      </p:sp>
      <p:sp>
        <p:nvSpPr>
          <p:cNvPr id="5" name="TextBox 4"/>
          <p:cNvSpPr txBox="1"/>
          <p:nvPr/>
        </p:nvSpPr>
        <p:spPr>
          <a:xfrm>
            <a:off x="6172200" y="4419600"/>
            <a:ext cx="2416046" cy="7386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Nokia was ahead of its</a:t>
            </a:r>
            <a:br>
              <a:rPr lang="en-US" sz="1400" dirty="0" smtClean="0"/>
            </a:br>
            <a:r>
              <a:rPr lang="en-US" sz="1400" dirty="0" smtClean="0"/>
              <a:t>time with the Communicator</a:t>
            </a:r>
            <a:br>
              <a:rPr lang="en-US" sz="1400" dirty="0" smtClean="0"/>
            </a:br>
            <a:r>
              <a:rPr lang="en-US" sz="1400" dirty="0" smtClean="0"/>
              <a:t>concept back in 1996.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600200"/>
            <a:ext cx="839492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133600"/>
            <a:ext cx="1351120" cy="1351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3429000"/>
            <a:ext cx="803049" cy="7816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Mobility = situations change</a:t>
            </a:r>
          </a:p>
          <a:p>
            <a:pPr lvl="1"/>
            <a:r>
              <a:rPr lang="en-US" dirty="0" smtClean="0"/>
              <a:t>May lose network coverage</a:t>
            </a:r>
          </a:p>
          <a:p>
            <a:pPr lvl="1"/>
            <a:r>
              <a:rPr lang="en-US" dirty="0" smtClean="0"/>
              <a:t>May run out of battery</a:t>
            </a:r>
          </a:p>
          <a:p>
            <a:pPr lvl="1"/>
            <a:r>
              <a:rPr lang="en-US" dirty="0" smtClean="0"/>
              <a:t>Software needs to adapt to situation at hand</a:t>
            </a:r>
          </a:p>
          <a:p>
            <a:r>
              <a:rPr lang="en-US" dirty="0" smtClean="0"/>
              <a:t>Mobility = limited resources</a:t>
            </a:r>
          </a:p>
          <a:p>
            <a:pPr lvl="1"/>
            <a:r>
              <a:rPr lang="en-US" dirty="0" smtClean="0"/>
              <a:t>CPUs, </a:t>
            </a:r>
            <a:r>
              <a:rPr lang="en-US" dirty="0" err="1" smtClean="0"/>
              <a:t>GPUs</a:t>
            </a:r>
            <a:r>
              <a:rPr lang="en-US" dirty="0" smtClean="0"/>
              <a:t> not as fast as on desktop systems</a:t>
            </a:r>
          </a:p>
          <a:p>
            <a:pPr lvl="1"/>
            <a:r>
              <a:rPr lang="en-US" dirty="0" smtClean="0"/>
              <a:t>Smaller screens, different input devices</a:t>
            </a:r>
          </a:p>
          <a:p>
            <a:pPr lvl="1"/>
            <a:r>
              <a:rPr lang="en-US" dirty="0" smtClean="0"/>
              <a:t>Limited amount of battery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1BA7-E3AF-4409-83D2-C6E62A162D18}" type="slidenum">
              <a:rPr lang="fi-FI" altLang="zh-CN" smtClean="0"/>
              <a:pPr>
                <a:defRPr/>
              </a:pPr>
              <a:t>9</a:t>
            </a:fld>
            <a:endParaRPr lang="fi-FI" altLang="zh-CN"/>
          </a:p>
        </p:txBody>
      </p:sp>
      <p:sp>
        <p:nvSpPr>
          <p:cNvPr id="6" name="TextBox 5"/>
          <p:cNvSpPr txBox="1"/>
          <p:nvPr/>
        </p:nvSpPr>
        <p:spPr>
          <a:xfrm>
            <a:off x="5334000" y="2209800"/>
            <a:ext cx="3242043" cy="7386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Network connections error out.</a:t>
            </a:r>
          </a:p>
          <a:p>
            <a:pPr algn="ctr"/>
            <a:r>
              <a:rPr lang="en-US" sz="1400" dirty="0" smtClean="0"/>
              <a:t>Your app dies while writing to a file.</a:t>
            </a:r>
          </a:p>
          <a:p>
            <a:pPr algn="ctr"/>
            <a:r>
              <a:rPr lang="en-US" sz="1400" dirty="0" smtClean="0"/>
              <a:t>Your app is frozen to let a call through.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Symbio Template 092309">
  <a:themeElements>
    <a:clrScheme name="flander 1">
      <a:dk1>
        <a:srgbClr val="000000"/>
      </a:dk1>
      <a:lt1>
        <a:srgbClr val="FFFFFF"/>
      </a:lt1>
      <a:dk2>
        <a:srgbClr val="F27C00"/>
      </a:dk2>
      <a:lt2>
        <a:srgbClr val="A6B0B4"/>
      </a:lt2>
      <a:accent1>
        <a:srgbClr val="00578A"/>
      </a:accent1>
      <a:accent2>
        <a:srgbClr val="35BBDF"/>
      </a:accent2>
      <a:accent3>
        <a:srgbClr val="FFFFFF"/>
      </a:accent3>
      <a:accent4>
        <a:srgbClr val="000000"/>
      </a:accent4>
      <a:accent5>
        <a:srgbClr val="AAB4C4"/>
      </a:accent5>
      <a:accent6>
        <a:srgbClr val="2FA9CA"/>
      </a:accent6>
      <a:hlink>
        <a:srgbClr val="FFC100"/>
      </a:hlink>
      <a:folHlink>
        <a:srgbClr val="17953E"/>
      </a:folHlink>
    </a:clrScheme>
    <a:fontScheme name="flan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lander 1">
        <a:dk1>
          <a:srgbClr val="000000"/>
        </a:dk1>
        <a:lt1>
          <a:srgbClr val="FFFFFF"/>
        </a:lt1>
        <a:dk2>
          <a:srgbClr val="F27C00"/>
        </a:dk2>
        <a:lt2>
          <a:srgbClr val="A6B0B4"/>
        </a:lt2>
        <a:accent1>
          <a:srgbClr val="00578A"/>
        </a:accent1>
        <a:accent2>
          <a:srgbClr val="35BBDF"/>
        </a:accent2>
        <a:accent3>
          <a:srgbClr val="FFFFFF"/>
        </a:accent3>
        <a:accent4>
          <a:srgbClr val="000000"/>
        </a:accent4>
        <a:accent5>
          <a:srgbClr val="AAB4C4"/>
        </a:accent5>
        <a:accent6>
          <a:srgbClr val="2FA9CA"/>
        </a:accent6>
        <a:hlink>
          <a:srgbClr val="FFC100"/>
        </a:hlink>
        <a:folHlink>
          <a:srgbClr val="179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ander_ppt_template">
  <a:themeElements>
    <a:clrScheme name="">
      <a:dk1>
        <a:srgbClr val="000000"/>
      </a:dk1>
      <a:lt1>
        <a:srgbClr val="FFFFFF"/>
      </a:lt1>
      <a:dk2>
        <a:srgbClr val="FC7216"/>
      </a:dk2>
      <a:lt2>
        <a:srgbClr val="EFEED9"/>
      </a:lt2>
      <a:accent1>
        <a:srgbClr val="FFFFFF"/>
      </a:accent1>
      <a:accent2>
        <a:srgbClr val="3BC0EF"/>
      </a:accent2>
      <a:accent3>
        <a:srgbClr val="FFFFFF"/>
      </a:accent3>
      <a:accent4>
        <a:srgbClr val="000000"/>
      </a:accent4>
      <a:accent5>
        <a:srgbClr val="FFFFFF"/>
      </a:accent5>
      <a:accent6>
        <a:srgbClr val="35AED9"/>
      </a:accent6>
      <a:hlink>
        <a:srgbClr val="3BC0EF"/>
      </a:hlink>
      <a:folHlink>
        <a:srgbClr val="3BC0EF"/>
      </a:folHlink>
    </a:clrScheme>
    <a:fontScheme name="Flander_ppt_templat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lander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nder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nder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nder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nder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nder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nder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nder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nder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nder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nder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nder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nder_ppt_template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nder_ppt_template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nder_ppt_template 15">
        <a:dk1>
          <a:srgbClr val="000000"/>
        </a:dk1>
        <a:lt1>
          <a:srgbClr val="FFFFFF"/>
        </a:lt1>
        <a:dk2>
          <a:srgbClr val="FC7216"/>
        </a:dk2>
        <a:lt2>
          <a:srgbClr val="969696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nder_ppt_template 16">
        <a:dk1>
          <a:srgbClr val="000000"/>
        </a:dk1>
        <a:lt1>
          <a:srgbClr val="FFFFFF"/>
        </a:lt1>
        <a:dk2>
          <a:srgbClr val="FC7216"/>
        </a:dk2>
        <a:lt2>
          <a:srgbClr val="969696"/>
        </a:lt2>
        <a:accent1>
          <a:srgbClr val="FFFFFF"/>
        </a:accent1>
        <a:accent2>
          <a:srgbClr val="3BC0E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35AED9"/>
        </a:accent6>
        <a:hlink>
          <a:srgbClr val="3BC0EF"/>
        </a:hlink>
        <a:folHlink>
          <a:srgbClr val="3BC0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Symbio Template 092309</Template>
  <TotalTime>1699</TotalTime>
  <Words>2378</Words>
  <Application>Microsoft Macintosh PowerPoint</Application>
  <PresentationFormat>On-screen Show (4:3)</PresentationFormat>
  <Paragraphs>361</Paragraphs>
  <Slides>47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New Symbio Template 092309</vt:lpstr>
      <vt:lpstr>Flander_ppt_template</vt:lpstr>
      <vt:lpstr>State of Mobile Linux</vt:lpstr>
      <vt:lpstr>Contents</vt:lpstr>
      <vt:lpstr>Slide 3</vt:lpstr>
      <vt:lpstr>Rationale</vt:lpstr>
      <vt:lpstr>Developing software for mobiles</vt:lpstr>
      <vt:lpstr>The elephant in the room</vt:lpstr>
      <vt:lpstr>iPad “killed the netbook”</vt:lpstr>
      <vt:lpstr>App ecosystems</vt:lpstr>
      <vt:lpstr>Mobile device constraints</vt:lpstr>
      <vt:lpstr>Cross development</vt:lpstr>
      <vt:lpstr>Slide 11</vt:lpstr>
      <vt:lpstr>Linux Distribution</vt:lpstr>
      <vt:lpstr>Mobile Linux distributions</vt:lpstr>
      <vt:lpstr>Mobile Linux distributions</vt:lpstr>
      <vt:lpstr>Android details</vt:lpstr>
      <vt:lpstr>Android architecture</vt:lpstr>
      <vt:lpstr>Android points of interest</vt:lpstr>
      <vt:lpstr>Android points of interest</vt:lpstr>
      <vt:lpstr>Android and Qt</vt:lpstr>
      <vt:lpstr>Maemo details</vt:lpstr>
      <vt:lpstr>Maemo 5 architecture</vt:lpstr>
      <vt:lpstr>Maemo points of interest</vt:lpstr>
      <vt:lpstr>MeeGo details</vt:lpstr>
      <vt:lpstr>MeeGo architecture</vt:lpstr>
      <vt:lpstr>MeeGo points of interest</vt:lpstr>
      <vt:lpstr>MeeGo points of interest</vt:lpstr>
      <vt:lpstr>MeeGo points of interest</vt:lpstr>
      <vt:lpstr>Why MeeGo is interesting to us</vt:lpstr>
      <vt:lpstr>Participate to MeeGo!</vt:lpstr>
      <vt:lpstr>Slide 30</vt:lpstr>
      <vt:lpstr>Software design considerations</vt:lpstr>
      <vt:lpstr>Limited battery power</vt:lpstr>
      <vt:lpstr>Tools: powertop</vt:lpstr>
      <vt:lpstr>Limited CPU power</vt:lpstr>
      <vt:lpstr>Tools: htop</vt:lpstr>
      <vt:lpstr>Limited screen size</vt:lpstr>
      <vt:lpstr>Changing situations</vt:lpstr>
      <vt:lpstr>User interaction</vt:lpstr>
      <vt:lpstr>Catching rotation on Maemo</vt:lpstr>
      <vt:lpstr>Memory management</vt:lpstr>
      <vt:lpstr>Tool: valgrind</vt:lpstr>
      <vt:lpstr>Multitasking</vt:lpstr>
      <vt:lpstr>Multitasking</vt:lpstr>
      <vt:lpstr>User interface design</vt:lpstr>
      <vt:lpstr>Multiplatform applications</vt:lpstr>
      <vt:lpstr>Web widgets</vt:lpstr>
      <vt:lpstr>Slide 47</vt:lpstr>
    </vt:vector>
  </TitlesOfParts>
  <Company>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PowerPoint Template</dc:subject>
  <dc:creator>Admin</dc:creator>
  <cp:lastModifiedBy>Juha-Matti Liukkonen</cp:lastModifiedBy>
  <cp:revision>130</cp:revision>
  <cp:lastPrinted>2007-03-23T14:12:46Z</cp:lastPrinted>
  <dcterms:created xsi:type="dcterms:W3CDTF">2011-01-05T05:19:30Z</dcterms:created>
  <dcterms:modified xsi:type="dcterms:W3CDTF">2011-01-05T05:29:17Z</dcterms:modified>
</cp:coreProperties>
</file>